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Default Extension="fntdata" ContentType="application/x-fontdata"/>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Playfair Display"/>
      <p:regular r:id="rId38"/>
      <p:bold r:id="rId39"/>
      <p:italic r:id="rId40"/>
      <p:boldItalic r:id="rId41"/>
    </p:embeddedFont>
    <p:embeddedFont>
      <p:font typeface="Lato"/>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p:restoredLeft sz="15620"/>
    <p:restoredTop sz="94660"/>
  </p:normalViewPr>
  <p:slideViewPr>
    <p:cSldViewPr snapToGrid="0">
      <p:cViewPr varScale="1">
        <p:scale>
          <a:sx n="135" d="100"/>
          <a:sy n="135" d="100"/>
        </p:scale>
        <p:origin x="-104" y="-44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font" Target="fonts/font1.fntdata"/><Relationship Id="rId39" Type="http://schemas.openxmlformats.org/officeDocument/2006/relationships/font" Target="fonts/font2.fntdata"/><Relationship Id="rId40" Type="http://schemas.openxmlformats.org/officeDocument/2006/relationships/font" Target="fonts/font3.fntdata"/><Relationship Id="rId41" Type="http://schemas.openxmlformats.org/officeDocument/2006/relationships/font" Target="fonts/font4.fntdata"/><Relationship Id="rId42" Type="http://schemas.openxmlformats.org/officeDocument/2006/relationships/font" Target="fonts/font5.fntdata"/><Relationship Id="rId43" Type="http://schemas.openxmlformats.org/officeDocument/2006/relationships/font" Target="fonts/font6.fntdata"/><Relationship Id="rId44" Type="http://schemas.openxmlformats.org/officeDocument/2006/relationships/font" Target="fonts/font7.fntdata"/><Relationship Id="rId4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INTRODUCE YOSELF, Today I will be speaking about the relationship between the three variables of social conformity, unethical reasoning, and academic dishonesty. </a:t>
            </a:r>
            <a:endParaRPr/>
          </a:p>
          <a:p>
            <a:pPr marL="457200" lvl="0" indent="0" algn="l" rtl="0">
              <a:spcBef>
                <a:spcPts val="0"/>
              </a:spcBef>
              <a:spcAft>
                <a:spcPts val="0"/>
              </a:spcAft>
              <a:buNone/>
            </a:pPr>
            <a:r>
              <a:rPr lang="en"/>
              <a:t>Schools nationally tend to very heavily push for students to continue onto higher education because that would most likely ensure a stable career and successful life, college was seen as a must. Some jobs requiring college education to even be considered. With these being the mentality of the up in coming generation college acceptance have become increasingly rare so when a student gets accepted to a prestigious college they are often seen as the idealistic student and tend to get praised by their family, friends, peers, and school for their hard work. This personally lead me to wonder when students cheat to get into a high ranked college, is the motivation in hopes of eventually getting a successful career OR for the recognition of their achievement. </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Schools push students to go to college, and why? </a:t>
            </a:r>
            <a:endParaRPr/>
          </a:p>
          <a:p>
            <a:pPr marL="457200" lvl="0" indent="-298450" algn="l" rtl="0">
              <a:spcBef>
                <a:spcPts val="0"/>
              </a:spcBef>
              <a:spcAft>
                <a:spcPts val="0"/>
              </a:spcAft>
              <a:buSzPts val="1100"/>
              <a:buChar char="-"/>
            </a:pPr>
            <a:r>
              <a:rPr lang="en"/>
              <a:t>Some jobs require college education </a:t>
            </a:r>
            <a:endParaRPr/>
          </a:p>
          <a:p>
            <a:pPr marL="457200" lvl="0" indent="-298450" algn="l" rtl="0">
              <a:spcBef>
                <a:spcPts val="0"/>
              </a:spcBef>
              <a:spcAft>
                <a:spcPts val="0"/>
              </a:spcAft>
              <a:buSzPts val="1100"/>
              <a:buChar char="-"/>
            </a:pP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
        <p:cNvGrpSpPr/>
        <p:nvPr/>
      </p:nvGrpSpPr>
      <p:grpSpPr>
        <a:xfrm>
          <a:off x="0" y="0"/>
          <a:ext cx="0" cy="0"/>
          <a:chOff x="0" y="0"/>
          <a:chExt cx="0" cy="0"/>
        </a:xfrm>
      </p:grpSpPr>
      <p:sp>
        <p:nvSpPr>
          <p:cNvPr id="154" name="Google Shape;154;g51ce8d8fb7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1ce8d8fb7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7"/>
        <p:cNvGrpSpPr/>
        <p:nvPr/>
      </p:nvGrpSpPr>
      <p:grpSpPr>
        <a:xfrm>
          <a:off x="0" y="0"/>
          <a:ext cx="0" cy="0"/>
          <a:chOff x="0" y="0"/>
          <a:chExt cx="0" cy="0"/>
        </a:xfrm>
      </p:grpSpPr>
      <p:sp>
        <p:nvSpPr>
          <p:cNvPr id="168" name="Google Shape;168;g51ce8d8fb7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1ce8d8fb7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Google Shape;175;g51ce8d8fb7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1ce8d8fb7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Google Shape;181;g5274ab1f8a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274ab1f8a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0"/>
        <p:cNvGrpSpPr/>
        <p:nvPr/>
      </p:nvGrpSpPr>
      <p:grpSpPr>
        <a:xfrm>
          <a:off x="0" y="0"/>
          <a:ext cx="0" cy="0"/>
          <a:chOff x="0" y="0"/>
          <a:chExt cx="0" cy="0"/>
        </a:xfrm>
      </p:grpSpPr>
      <p:sp>
        <p:nvSpPr>
          <p:cNvPr id="191" name="Google Shape;191;g5274ab1f8a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274ab1f8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9"/>
        <p:cNvGrpSpPr/>
        <p:nvPr/>
      </p:nvGrpSpPr>
      <p:grpSpPr>
        <a:xfrm>
          <a:off x="0" y="0"/>
          <a:ext cx="0" cy="0"/>
          <a:chOff x="0" y="0"/>
          <a:chExt cx="0" cy="0"/>
        </a:xfrm>
      </p:grpSpPr>
      <p:sp>
        <p:nvSpPr>
          <p:cNvPr id="200" name="Google Shape;200;g5274ab1f8a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274ab1f8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8"/>
        <p:cNvGrpSpPr/>
        <p:nvPr/>
      </p:nvGrpSpPr>
      <p:grpSpPr>
        <a:xfrm>
          <a:off x="0" y="0"/>
          <a:ext cx="0" cy="0"/>
          <a:chOff x="0" y="0"/>
          <a:chExt cx="0" cy="0"/>
        </a:xfrm>
      </p:grpSpPr>
      <p:sp>
        <p:nvSpPr>
          <p:cNvPr id="209" name="Google Shape;209;g5274ab1f8a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274ab1f8a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Google Shape;218;g51ce8d8fb7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1ce8d8fb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8"/>
        <p:cNvGrpSpPr/>
        <p:nvPr/>
      </p:nvGrpSpPr>
      <p:grpSpPr>
        <a:xfrm>
          <a:off x="0" y="0"/>
          <a:ext cx="0" cy="0"/>
          <a:chOff x="0" y="0"/>
          <a:chExt cx="0" cy="0"/>
        </a:xfrm>
      </p:grpSpPr>
      <p:sp>
        <p:nvSpPr>
          <p:cNvPr id="229" name="Google Shape;229;g5274ab1f8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274ab1f8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37"/>
        <p:cNvGrpSpPr/>
        <p:nvPr/>
      </p:nvGrpSpPr>
      <p:grpSpPr>
        <a:xfrm>
          <a:off x="0" y="0"/>
          <a:ext cx="0" cy="0"/>
          <a:chOff x="0" y="0"/>
          <a:chExt cx="0" cy="0"/>
        </a:xfrm>
      </p:grpSpPr>
      <p:sp>
        <p:nvSpPr>
          <p:cNvPr id="238" name="Google Shape;238;g5274ab1f8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274ab1f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1"/>
        <p:cNvGrpSpPr/>
        <p:nvPr/>
      </p:nvGrpSpPr>
      <p:grpSpPr>
        <a:xfrm>
          <a:off x="0" y="0"/>
          <a:ext cx="0" cy="0"/>
          <a:chOff x="0" y="0"/>
          <a:chExt cx="0" cy="0"/>
        </a:xfrm>
      </p:grpSpPr>
      <p:sp>
        <p:nvSpPr>
          <p:cNvPr id="72" name="Google Shape;72;g5476925d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4769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46"/>
        <p:cNvGrpSpPr/>
        <p:nvPr/>
      </p:nvGrpSpPr>
      <p:grpSpPr>
        <a:xfrm>
          <a:off x="0" y="0"/>
          <a:ext cx="0" cy="0"/>
          <a:chOff x="0" y="0"/>
          <a:chExt cx="0" cy="0"/>
        </a:xfrm>
      </p:grpSpPr>
      <p:sp>
        <p:nvSpPr>
          <p:cNvPr id="247" name="Google Shape;247;g51ce8d8fb7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1ce8d8fb7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7"/>
        <p:cNvGrpSpPr/>
        <p:nvPr/>
      </p:nvGrpSpPr>
      <p:grpSpPr>
        <a:xfrm>
          <a:off x="0" y="0"/>
          <a:ext cx="0" cy="0"/>
          <a:chOff x="0" y="0"/>
          <a:chExt cx="0" cy="0"/>
        </a:xfrm>
      </p:grpSpPr>
      <p:sp>
        <p:nvSpPr>
          <p:cNvPr id="258" name="Google Shape;258;g5274ab1f8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274ab1f8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6"/>
        <p:cNvGrpSpPr/>
        <p:nvPr/>
      </p:nvGrpSpPr>
      <p:grpSpPr>
        <a:xfrm>
          <a:off x="0" y="0"/>
          <a:ext cx="0" cy="0"/>
          <a:chOff x="0" y="0"/>
          <a:chExt cx="0" cy="0"/>
        </a:xfrm>
      </p:grpSpPr>
      <p:sp>
        <p:nvSpPr>
          <p:cNvPr id="267" name="Google Shape;267;g5274ab1f8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274ab1f8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5"/>
        <p:cNvGrpSpPr/>
        <p:nvPr/>
      </p:nvGrpSpPr>
      <p:grpSpPr>
        <a:xfrm>
          <a:off x="0" y="0"/>
          <a:ext cx="0" cy="0"/>
          <a:chOff x="0" y="0"/>
          <a:chExt cx="0" cy="0"/>
        </a:xfrm>
      </p:grpSpPr>
      <p:sp>
        <p:nvSpPr>
          <p:cNvPr id="276" name="Google Shape;276;g51ce8d8fb7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1ce8d8fb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86"/>
        <p:cNvGrpSpPr/>
        <p:nvPr/>
      </p:nvGrpSpPr>
      <p:grpSpPr>
        <a:xfrm>
          <a:off x="0" y="0"/>
          <a:ext cx="0" cy="0"/>
          <a:chOff x="0" y="0"/>
          <a:chExt cx="0" cy="0"/>
        </a:xfrm>
      </p:grpSpPr>
      <p:sp>
        <p:nvSpPr>
          <p:cNvPr id="287" name="Google Shape;287;g5274ab1f8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274ab1f8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21% of group 1 admitted to cheating </a:t>
            </a:r>
            <a:endParaRPr/>
          </a:p>
          <a:p>
            <a:pPr marL="0" lvl="0" indent="0" algn="l" rtl="0">
              <a:spcBef>
                <a:spcPts val="0"/>
              </a:spcBef>
              <a:spcAft>
                <a:spcPts val="0"/>
              </a:spcAft>
              <a:buNone/>
            </a:pPr>
            <a:r>
              <a:rPr lang="en"/>
              <a:t>32% of group 2 admitted to cheating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95"/>
        <p:cNvGrpSpPr/>
        <p:nvPr/>
      </p:nvGrpSpPr>
      <p:grpSpPr>
        <a:xfrm>
          <a:off x="0" y="0"/>
          <a:ext cx="0" cy="0"/>
          <a:chOff x="0" y="0"/>
          <a:chExt cx="0" cy="0"/>
        </a:xfrm>
      </p:grpSpPr>
      <p:sp>
        <p:nvSpPr>
          <p:cNvPr id="296" name="Google Shape;296;g5274ab1f8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274ab1f8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Statistically insignificant </a:t>
            </a:r>
            <a:endParaRPr/>
          </a:p>
          <a:p>
            <a:pPr marL="0" lvl="0" indent="0" algn="l" rtl="0">
              <a:spcBef>
                <a:spcPts val="0"/>
              </a:spcBef>
              <a:spcAft>
                <a:spcPts val="0"/>
              </a:spcAft>
              <a:buNone/>
            </a:pPr>
            <a:r>
              <a:rPr lang="en"/>
              <a:t>1% difference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04"/>
        <p:cNvGrpSpPr/>
        <p:nvPr/>
      </p:nvGrpSpPr>
      <p:grpSpPr>
        <a:xfrm>
          <a:off x="0" y="0"/>
          <a:ext cx="0" cy="0"/>
          <a:chOff x="0" y="0"/>
          <a:chExt cx="0" cy="0"/>
        </a:xfrm>
      </p:grpSpPr>
      <p:sp>
        <p:nvSpPr>
          <p:cNvPr id="305" name="Google Shape;305;g51ce8d8fb7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1ce8d8fb7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16"/>
        <p:cNvGrpSpPr/>
        <p:nvPr/>
      </p:nvGrpSpPr>
      <p:grpSpPr>
        <a:xfrm>
          <a:off x="0" y="0"/>
          <a:ext cx="0" cy="0"/>
          <a:chOff x="0" y="0"/>
          <a:chExt cx="0" cy="0"/>
        </a:xfrm>
      </p:grpSpPr>
      <p:sp>
        <p:nvSpPr>
          <p:cNvPr id="317" name="Google Shape;317;g5274ab1f8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274ab1f8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Staying consistent with the trend of the other hypotheses </a:t>
            </a:r>
            <a:endParaRPr/>
          </a:p>
          <a:p>
            <a:pPr marL="0" lvl="0" indent="0" algn="l" rtl="0">
              <a:spcBef>
                <a:spcPts val="0"/>
              </a:spcBef>
              <a:spcAft>
                <a:spcPts val="0"/>
              </a:spcAft>
              <a:buNone/>
            </a:pPr>
            <a:r>
              <a:rPr lang="en"/>
              <a:t>Non conformist continue to have a larger percentages of yes’s vs. non conformist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5"/>
        <p:cNvGrpSpPr/>
        <p:nvPr/>
      </p:nvGrpSpPr>
      <p:grpSpPr>
        <a:xfrm>
          <a:off x="0" y="0"/>
          <a:ext cx="0" cy="0"/>
          <a:chOff x="0" y="0"/>
          <a:chExt cx="0" cy="0"/>
        </a:xfrm>
      </p:grpSpPr>
      <p:sp>
        <p:nvSpPr>
          <p:cNvPr id="326" name="Google Shape;326;g5274ab1f8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274ab1f8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34"/>
        <p:cNvGrpSpPr/>
        <p:nvPr/>
      </p:nvGrpSpPr>
      <p:grpSpPr>
        <a:xfrm>
          <a:off x="0" y="0"/>
          <a:ext cx="0" cy="0"/>
          <a:chOff x="0" y="0"/>
          <a:chExt cx="0" cy="0"/>
        </a:xfrm>
      </p:grpSpPr>
      <p:sp>
        <p:nvSpPr>
          <p:cNvPr id="335" name="Google Shape;335;g55955c53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5955c53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9"/>
        <p:cNvGrpSpPr/>
        <p:nvPr/>
      </p:nvGrpSpPr>
      <p:grpSpPr>
        <a:xfrm>
          <a:off x="0" y="0"/>
          <a:ext cx="0" cy="0"/>
          <a:chOff x="0" y="0"/>
          <a:chExt cx="0" cy="0"/>
        </a:xfrm>
      </p:grpSpPr>
      <p:sp>
        <p:nvSpPr>
          <p:cNvPr id="80" name="Google Shape;80;g51ce8d8fb7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1ce8d8fb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research question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5"/>
        <p:cNvGrpSpPr/>
        <p:nvPr/>
      </p:nvGrpSpPr>
      <p:grpSpPr>
        <a:xfrm>
          <a:off x="0" y="0"/>
          <a:ext cx="0" cy="0"/>
          <a:chOff x="0" y="0"/>
          <a:chExt cx="0" cy="0"/>
        </a:xfrm>
      </p:grpSpPr>
      <p:sp>
        <p:nvSpPr>
          <p:cNvPr id="346" name="Google Shape;346;g55955c53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5955c530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0"/>
        <p:cNvGrpSpPr/>
        <p:nvPr/>
      </p:nvGrpSpPr>
      <p:grpSpPr>
        <a:xfrm>
          <a:off x="0" y="0"/>
          <a:ext cx="0" cy="0"/>
          <a:chOff x="0" y="0"/>
          <a:chExt cx="0" cy="0"/>
        </a:xfrm>
      </p:grpSpPr>
      <p:sp>
        <p:nvSpPr>
          <p:cNvPr id="361" name="Google Shape;361;g55955c530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5955c530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9"/>
        <p:cNvGrpSpPr/>
        <p:nvPr/>
      </p:nvGrpSpPr>
      <p:grpSpPr>
        <a:xfrm>
          <a:off x="0" y="0"/>
          <a:ext cx="0" cy="0"/>
          <a:chOff x="0" y="0"/>
          <a:chExt cx="0" cy="0"/>
        </a:xfrm>
      </p:grpSpPr>
      <p:sp>
        <p:nvSpPr>
          <p:cNvPr id="380" name="Google Shape;380;g5274ab1f8a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274ab1f8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2"/>
        <p:cNvGrpSpPr/>
        <p:nvPr/>
      </p:nvGrpSpPr>
      <p:grpSpPr>
        <a:xfrm>
          <a:off x="0" y="0"/>
          <a:ext cx="0" cy="0"/>
          <a:chOff x="0" y="0"/>
          <a:chExt cx="0" cy="0"/>
        </a:xfrm>
      </p:grpSpPr>
      <p:sp>
        <p:nvSpPr>
          <p:cNvPr id="403" name="Google Shape;403;g55955c530e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5955c530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7"/>
        <p:cNvGrpSpPr/>
        <p:nvPr/>
      </p:nvGrpSpPr>
      <p:grpSpPr>
        <a:xfrm>
          <a:off x="0" y="0"/>
          <a:ext cx="0" cy="0"/>
          <a:chOff x="0" y="0"/>
          <a:chExt cx="0" cy="0"/>
        </a:xfrm>
      </p:grpSpPr>
      <p:sp>
        <p:nvSpPr>
          <p:cNvPr id="408" name="Google Shape;408;g55955c530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5955c530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16"/>
        <p:cNvGrpSpPr/>
        <p:nvPr/>
      </p:nvGrpSpPr>
      <p:grpSpPr>
        <a:xfrm>
          <a:off x="0" y="0"/>
          <a:ext cx="0" cy="0"/>
          <a:chOff x="0" y="0"/>
          <a:chExt cx="0" cy="0"/>
        </a:xfrm>
      </p:grpSpPr>
      <p:sp>
        <p:nvSpPr>
          <p:cNvPr id="417" name="Google Shape;417;g55955c530e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5955c530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5"/>
        <p:cNvGrpSpPr/>
        <p:nvPr/>
      </p:nvGrpSpPr>
      <p:grpSpPr>
        <a:xfrm>
          <a:off x="0" y="0"/>
          <a:ext cx="0" cy="0"/>
          <a:chOff x="0" y="0"/>
          <a:chExt cx="0" cy="0"/>
        </a:xfrm>
      </p:grpSpPr>
      <p:sp>
        <p:nvSpPr>
          <p:cNvPr id="86" name="Google Shape;86;g55955c530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5955c530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5"/>
        <p:cNvGrpSpPr/>
        <p:nvPr/>
      </p:nvGrpSpPr>
      <p:grpSpPr>
        <a:xfrm>
          <a:off x="0" y="0"/>
          <a:ext cx="0" cy="0"/>
          <a:chOff x="0" y="0"/>
          <a:chExt cx="0" cy="0"/>
        </a:xfrm>
      </p:grpSpPr>
      <p:sp>
        <p:nvSpPr>
          <p:cNvPr id="96" name="Google Shape;96;g55955c530e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5955c530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7"/>
        <p:cNvGrpSpPr/>
        <p:nvPr/>
      </p:nvGrpSpPr>
      <p:grpSpPr>
        <a:xfrm>
          <a:off x="0" y="0"/>
          <a:ext cx="0" cy="0"/>
          <a:chOff x="0" y="0"/>
          <a:chExt cx="0" cy="0"/>
        </a:xfrm>
      </p:grpSpPr>
      <p:sp>
        <p:nvSpPr>
          <p:cNvPr id="108" name="Google Shape;108;g55955c530e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5955c530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7"/>
        <p:cNvGrpSpPr/>
        <p:nvPr/>
      </p:nvGrpSpPr>
      <p:grpSpPr>
        <a:xfrm>
          <a:off x="0" y="0"/>
          <a:ext cx="0" cy="0"/>
          <a:chOff x="0" y="0"/>
          <a:chExt cx="0" cy="0"/>
        </a:xfrm>
      </p:grpSpPr>
      <p:sp>
        <p:nvSpPr>
          <p:cNvPr id="118" name="Google Shape;118;g51ce8d8fb7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ce8d8fb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social desirability impacts that relationship between unethical reasoning and academic dishonesty and whether is makes it stronger or weaker.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8"/>
        <p:cNvGrpSpPr/>
        <p:nvPr/>
      </p:nvGrpSpPr>
      <p:grpSpPr>
        <a:xfrm>
          <a:off x="0" y="0"/>
          <a:ext cx="0" cy="0"/>
          <a:chOff x="0" y="0"/>
          <a:chExt cx="0" cy="0"/>
        </a:xfrm>
      </p:grpSpPr>
      <p:sp>
        <p:nvSpPr>
          <p:cNvPr id="129" name="Google Shape;129;g51cb1c793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1cb1c79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2"/>
        <p:cNvGrpSpPr/>
        <p:nvPr/>
      </p:nvGrpSpPr>
      <p:grpSpPr>
        <a:xfrm>
          <a:off x="0" y="0"/>
          <a:ext cx="0" cy="0"/>
          <a:chOff x="0" y="0"/>
          <a:chExt cx="0" cy="0"/>
        </a:xfrm>
      </p:grpSpPr>
      <p:sp>
        <p:nvSpPr>
          <p:cNvPr id="143" name="Google Shape;143;g55955c530e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5955c530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ue-go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7"/>
        <p:cNvGrpSpPr/>
        <p:nvPr/>
      </p:nvGrpSpPr>
      <p:grpSpPr>
        <a:xfrm>
          <a:off x="0" y="0"/>
          <a:ext cx="0" cy="0"/>
          <a:chOff x="0" y="0"/>
          <a:chExt cx="0" cy="0"/>
        </a:xfrm>
      </p:grpSpPr>
      <p:sp>
        <p:nvSpPr>
          <p:cNvPr id="68" name="Google Shape;68;p13"/>
          <p:cNvSpPr txBox="1">
            <a:spLocks noGrp="1"/>
          </p:cNvSpPr>
          <p:nvPr>
            <p:ph type="subTitle" idx="1"/>
          </p:nvPr>
        </p:nvSpPr>
        <p:spPr>
          <a:xfrm>
            <a:off x="630600" y="3228375"/>
            <a:ext cx="7893000" cy="1274100"/>
          </a:xfrm>
          <a:prstGeom prst="rect">
            <a:avLst/>
          </a:prstGeom>
          <a:solidFill>
            <a:schemeClr val="dk2"/>
          </a:solidFill>
        </p:spPr>
        <p:txBody>
          <a:bodyPr spcFirstLastPara="1" wrap="square" lIns="91425" tIns="91425" rIns="91425" bIns="91425" anchor="b" anchorCtr="0">
            <a:noAutofit/>
          </a:bodyPr>
          <a:lstStyle/>
          <a:p>
            <a:pPr marL="0" lvl="0" indent="0" algn="l" rtl="0">
              <a:spcBef>
                <a:spcPts val="1000"/>
              </a:spcBef>
              <a:spcAft>
                <a:spcPts val="0"/>
              </a:spcAft>
              <a:buNone/>
            </a:pPr>
            <a:r>
              <a:rPr lang="en">
                <a:solidFill>
                  <a:srgbClr val="FFFFFF"/>
                </a:solidFill>
                <a:latin typeface="Cambria"/>
                <a:ea typeface="Cambria"/>
                <a:cs typeface="Cambria"/>
                <a:sym typeface="Cambria"/>
              </a:rPr>
              <a:t>Vanessa Flores </a:t>
            </a:r>
            <a:endParaRPr>
              <a:solidFill>
                <a:srgbClr val="FFFFFF"/>
              </a:solidFill>
              <a:latin typeface="Cambria"/>
              <a:ea typeface="Cambria"/>
              <a:cs typeface="Cambria"/>
              <a:sym typeface="Cambria"/>
            </a:endParaRPr>
          </a:p>
        </p:txBody>
      </p:sp>
      <p:sp>
        <p:nvSpPr>
          <p:cNvPr id="69" name="Google Shape;69;p13"/>
          <p:cNvSpPr txBox="1">
            <a:spLocks noGrp="1"/>
          </p:cNvSpPr>
          <p:nvPr>
            <p:ph type="ctrTitle"/>
          </p:nvPr>
        </p:nvSpPr>
        <p:spPr>
          <a:xfrm>
            <a:off x="376350" y="280800"/>
            <a:ext cx="7893000" cy="1853700"/>
          </a:xfrm>
          <a:prstGeom prst="rect">
            <a:avLst/>
          </a:prstGeom>
          <a:solidFill>
            <a:schemeClr val="dk2"/>
          </a:solidFill>
          <a:ln>
            <a:noFill/>
          </a:ln>
        </p:spPr>
        <p:txBody>
          <a:bodyPr spcFirstLastPara="1" wrap="square" lIns="91425" tIns="91425" rIns="91425" bIns="91425" anchor="b" anchorCtr="0">
            <a:noAutofit/>
          </a:bodyPr>
          <a:lstStyle/>
          <a:p>
            <a:pPr marL="0" lvl="0" indent="0" algn="l" rtl="0">
              <a:spcBef>
                <a:spcPts val="1000"/>
              </a:spcBef>
              <a:spcAft>
                <a:spcPts val="0"/>
              </a:spcAft>
              <a:buNone/>
            </a:pPr>
            <a:r>
              <a:rPr lang="en" sz="3600"/>
              <a:t>Social Conformity, Unethical Reasoning, and Academic Dishonesty</a:t>
            </a:r>
            <a:endParaRPr sz="3600"/>
          </a:p>
        </p:txBody>
      </p:sp>
      <p:pic>
        <p:nvPicPr>
          <p:cNvPr id="70" name="Google Shape;70;p13" descr="Image result for social conformity"/>
          <p:cNvPicPr preferRelativeResize="0"/>
          <p:nvPr/>
        </p:nvPicPr>
        <p:blipFill>
          <a:blip r:embed="rId3">
            <a:alphaModFix/>
          </a:blip>
          <a:stretch>
            <a:fillRect/>
          </a:stretch>
        </p:blipFill>
        <p:spPr>
          <a:xfrm>
            <a:off x="4874850" y="1910875"/>
            <a:ext cx="3394500" cy="2217525"/>
          </a:xfrm>
          <a:prstGeom prst="rect">
            <a:avLst/>
          </a:prstGeom>
          <a:noFill/>
          <a:ln w="28575" cap="flat" cmpd="sng">
            <a:solidFill>
              <a:srgbClr val="FFFFFF"/>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What makes one socially desirable?</a:t>
            </a:r>
            <a:endParaRPr sz="2400"/>
          </a:p>
          <a:p>
            <a:pPr marL="0" lvl="0" indent="0" algn="l" rtl="0">
              <a:spcBef>
                <a:spcPts val="0"/>
              </a:spcBef>
              <a:spcAft>
                <a:spcPts val="0"/>
              </a:spcAft>
              <a:buNone/>
            </a:pPr>
            <a:endParaRPr/>
          </a:p>
        </p:txBody>
      </p:sp>
      <p:sp>
        <p:nvSpPr>
          <p:cNvPr id="158" name="Google Shape;158;p22"/>
          <p:cNvSpPr txBox="1">
            <a:spLocks noGrp="1"/>
          </p:cNvSpPr>
          <p:nvPr>
            <p:ph type="body" idx="1"/>
          </p:nvPr>
        </p:nvSpPr>
        <p:spPr>
          <a:xfrm>
            <a:off x="3284575" y="1080925"/>
            <a:ext cx="2451900" cy="512400"/>
          </a:xfrm>
          <a:prstGeom prst="rect">
            <a:avLst/>
          </a:prstGeom>
          <a:ln w="38100"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a:t>I LIKE TO GOSSIP</a:t>
            </a:r>
            <a:r>
              <a:rPr lang="en" sz="2000">
                <a:solidFill>
                  <a:srgbClr val="6FA8DC"/>
                </a:solidFill>
              </a:rPr>
              <a:t> </a:t>
            </a:r>
            <a:endParaRPr sz="2000">
              <a:solidFill>
                <a:srgbClr val="6FA8DC"/>
              </a:solidFill>
            </a:endParaRPr>
          </a:p>
        </p:txBody>
      </p:sp>
      <p:sp>
        <p:nvSpPr>
          <p:cNvPr id="159" name="Google Shape;159;p22"/>
          <p:cNvSpPr txBox="1"/>
          <p:nvPr/>
        </p:nvSpPr>
        <p:spPr>
          <a:xfrm>
            <a:off x="1366250" y="1855225"/>
            <a:ext cx="959100" cy="396900"/>
          </a:xfrm>
          <a:prstGeom prst="rect">
            <a:avLst/>
          </a:prstGeom>
          <a:no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ato"/>
                <a:ea typeface="Lato"/>
                <a:cs typeface="Lato"/>
                <a:sym typeface="Lato"/>
              </a:rPr>
              <a:t>TRUE</a:t>
            </a:r>
            <a:endParaRPr sz="1800">
              <a:solidFill>
                <a:schemeClr val="dk1"/>
              </a:solidFill>
              <a:latin typeface="Lato"/>
              <a:ea typeface="Lato"/>
              <a:cs typeface="Lato"/>
              <a:sym typeface="Lato"/>
            </a:endParaRPr>
          </a:p>
        </p:txBody>
      </p:sp>
      <p:sp>
        <p:nvSpPr>
          <p:cNvPr id="160" name="Google Shape;160;p22"/>
          <p:cNvSpPr txBox="1"/>
          <p:nvPr/>
        </p:nvSpPr>
        <p:spPr>
          <a:xfrm>
            <a:off x="6636025" y="1726825"/>
            <a:ext cx="959100" cy="396900"/>
          </a:xfrm>
          <a:prstGeom prst="rect">
            <a:avLst/>
          </a:prstGeom>
          <a:no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ato"/>
                <a:ea typeface="Lato"/>
                <a:cs typeface="Lato"/>
                <a:sym typeface="Lato"/>
              </a:rPr>
              <a:t>FALSE</a:t>
            </a:r>
            <a:endParaRPr sz="1800">
              <a:solidFill>
                <a:schemeClr val="dk1"/>
              </a:solidFill>
              <a:latin typeface="Lato"/>
              <a:ea typeface="Lato"/>
              <a:cs typeface="Lato"/>
              <a:sym typeface="Lato"/>
            </a:endParaRPr>
          </a:p>
        </p:txBody>
      </p:sp>
      <p:cxnSp>
        <p:nvCxnSpPr>
          <p:cNvPr id="161" name="Google Shape;161;p22"/>
          <p:cNvCxnSpPr>
            <a:stCxn id="158" idx="3"/>
            <a:endCxn id="160" idx="1"/>
          </p:cNvCxnSpPr>
          <p:nvPr/>
        </p:nvCxnSpPr>
        <p:spPr>
          <a:xfrm>
            <a:off x="5736475" y="1337125"/>
            <a:ext cx="899700" cy="588300"/>
          </a:xfrm>
          <a:prstGeom prst="straightConnector1">
            <a:avLst/>
          </a:prstGeom>
          <a:noFill/>
          <a:ln w="28575" cap="flat" cmpd="sng">
            <a:solidFill>
              <a:srgbClr val="999999"/>
            </a:solidFill>
            <a:prstDash val="dot"/>
            <a:round/>
            <a:headEnd type="none" w="med" len="med"/>
            <a:tailEnd type="none" w="med" len="med"/>
          </a:ln>
        </p:spPr>
      </p:cxnSp>
      <p:cxnSp>
        <p:nvCxnSpPr>
          <p:cNvPr id="162" name="Google Shape;162;p22"/>
          <p:cNvCxnSpPr>
            <a:stCxn id="158" idx="1"/>
            <a:endCxn id="159" idx="3"/>
          </p:cNvCxnSpPr>
          <p:nvPr/>
        </p:nvCxnSpPr>
        <p:spPr>
          <a:xfrm flipH="1">
            <a:off x="2325475" y="1337125"/>
            <a:ext cx="959100" cy="716700"/>
          </a:xfrm>
          <a:prstGeom prst="straightConnector1">
            <a:avLst/>
          </a:prstGeom>
          <a:noFill/>
          <a:ln w="28575" cap="flat" cmpd="sng">
            <a:solidFill>
              <a:srgbClr val="999999"/>
            </a:solidFill>
            <a:prstDash val="dot"/>
            <a:round/>
            <a:headEnd type="none" w="med" len="med"/>
            <a:tailEnd type="none" w="med" len="med"/>
          </a:ln>
        </p:spPr>
      </p:cxnSp>
      <p:sp>
        <p:nvSpPr>
          <p:cNvPr id="163" name="Google Shape;163;p22"/>
          <p:cNvSpPr txBox="1"/>
          <p:nvPr/>
        </p:nvSpPr>
        <p:spPr>
          <a:xfrm>
            <a:off x="97850" y="2837325"/>
            <a:ext cx="3495900" cy="796800"/>
          </a:xfrm>
          <a:prstGeom prst="rect">
            <a:avLst/>
          </a:prstGeom>
          <a:no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Lato"/>
                <a:ea typeface="Lato"/>
                <a:cs typeface="Lato"/>
                <a:sym typeface="Lato"/>
              </a:rPr>
              <a:t>LOW SOCIAL DESIRABILITY PERCEPTION</a:t>
            </a:r>
            <a:endParaRPr sz="2000" b="1">
              <a:solidFill>
                <a:schemeClr val="dk1"/>
              </a:solidFill>
              <a:latin typeface="Lato"/>
              <a:ea typeface="Lato"/>
              <a:cs typeface="Lato"/>
              <a:sym typeface="Lato"/>
            </a:endParaRPr>
          </a:p>
        </p:txBody>
      </p:sp>
      <p:sp>
        <p:nvSpPr>
          <p:cNvPr id="164" name="Google Shape;164;p22"/>
          <p:cNvSpPr txBox="1"/>
          <p:nvPr/>
        </p:nvSpPr>
        <p:spPr>
          <a:xfrm>
            <a:off x="5367625" y="2832825"/>
            <a:ext cx="3495900" cy="796800"/>
          </a:xfrm>
          <a:prstGeom prst="rect">
            <a:avLst/>
          </a:prstGeom>
          <a:no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Lato"/>
                <a:ea typeface="Lato"/>
                <a:cs typeface="Lato"/>
                <a:sym typeface="Lato"/>
              </a:rPr>
              <a:t>HIGH SOCIAL DESIRABILITY PERCEPTION</a:t>
            </a:r>
            <a:endParaRPr sz="2000">
              <a:solidFill>
                <a:schemeClr val="dk1"/>
              </a:solidFill>
              <a:latin typeface="Lato"/>
              <a:ea typeface="Lato"/>
              <a:cs typeface="Lato"/>
              <a:sym typeface="Lato"/>
            </a:endParaRPr>
          </a:p>
        </p:txBody>
      </p:sp>
      <p:cxnSp>
        <p:nvCxnSpPr>
          <p:cNvPr id="165" name="Google Shape;165;p22"/>
          <p:cNvCxnSpPr>
            <a:stCxn id="159" idx="2"/>
            <a:endCxn id="163" idx="0"/>
          </p:cNvCxnSpPr>
          <p:nvPr/>
        </p:nvCxnSpPr>
        <p:spPr>
          <a:xfrm>
            <a:off x="1845800" y="2252125"/>
            <a:ext cx="0" cy="585300"/>
          </a:xfrm>
          <a:prstGeom prst="straightConnector1">
            <a:avLst/>
          </a:prstGeom>
          <a:noFill/>
          <a:ln w="28575" cap="flat" cmpd="sng">
            <a:solidFill>
              <a:schemeClr val="lt2"/>
            </a:solidFill>
            <a:prstDash val="dot"/>
            <a:round/>
            <a:headEnd type="none" w="med" len="med"/>
            <a:tailEnd type="oval" w="med" len="med"/>
          </a:ln>
        </p:spPr>
      </p:cxnSp>
      <p:cxnSp>
        <p:nvCxnSpPr>
          <p:cNvPr id="166" name="Google Shape;166;p22"/>
          <p:cNvCxnSpPr>
            <a:stCxn id="160" idx="2"/>
            <a:endCxn id="164" idx="0"/>
          </p:cNvCxnSpPr>
          <p:nvPr/>
        </p:nvCxnSpPr>
        <p:spPr>
          <a:xfrm>
            <a:off x="7115575" y="2123725"/>
            <a:ext cx="0" cy="709200"/>
          </a:xfrm>
          <a:prstGeom prst="straightConnector1">
            <a:avLst/>
          </a:prstGeom>
          <a:noFill/>
          <a:ln w="28575" cap="flat" cmpd="sng">
            <a:solidFill>
              <a:schemeClr val="lt2"/>
            </a:solidFill>
            <a:prstDash val="dot"/>
            <a:round/>
            <a:headEnd type="none"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Measures of Social Desirability </a:t>
            </a:r>
            <a:endParaRPr sz="2400"/>
          </a:p>
        </p:txBody>
      </p:sp>
      <p:sp>
        <p:nvSpPr>
          <p:cNvPr id="172" name="Google Shape;172;p23"/>
          <p:cNvSpPr txBox="1">
            <a:spLocks noGrp="1"/>
          </p:cNvSpPr>
          <p:nvPr>
            <p:ph type="body" idx="1"/>
          </p:nvPr>
        </p:nvSpPr>
        <p:spPr>
          <a:xfrm>
            <a:off x="411000" y="1431775"/>
            <a:ext cx="4161000" cy="31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FC5E8"/>
                </a:solidFill>
              </a:rPr>
              <a:t>CONFORMITY GROUP </a:t>
            </a:r>
            <a:endParaRPr>
              <a:solidFill>
                <a:srgbClr val="9FC5E8"/>
              </a:solidFill>
            </a:endParaRPr>
          </a:p>
          <a:p>
            <a:pPr marL="457200" lvl="0" indent="-342900" algn="l" rtl="0">
              <a:spcBef>
                <a:spcPts val="1600"/>
              </a:spcBef>
              <a:spcAft>
                <a:spcPts val="0"/>
              </a:spcAft>
              <a:buSzPts val="1800"/>
              <a:buChar char="➔"/>
            </a:pPr>
            <a:r>
              <a:rPr lang="en"/>
              <a:t>5-10 TRUES </a:t>
            </a:r>
            <a:endParaRPr/>
          </a:p>
          <a:p>
            <a:pPr marL="457200" lvl="0" indent="-342900" algn="l" rtl="0">
              <a:spcBef>
                <a:spcPts val="0"/>
              </a:spcBef>
              <a:spcAft>
                <a:spcPts val="0"/>
              </a:spcAft>
              <a:buSzPts val="1800"/>
              <a:buChar char="➔"/>
            </a:pPr>
            <a:r>
              <a:rPr lang="en"/>
              <a:t>27% of sample are conformist</a:t>
            </a:r>
            <a:endParaRPr/>
          </a:p>
          <a:p>
            <a:pPr marL="0" lvl="0" indent="0" algn="l" rtl="0">
              <a:spcBef>
                <a:spcPts val="1600"/>
              </a:spcBef>
              <a:spcAft>
                <a:spcPts val="0"/>
              </a:spcAft>
              <a:buNone/>
            </a:pPr>
            <a:r>
              <a:rPr lang="en">
                <a:solidFill>
                  <a:srgbClr val="9FC5E8"/>
                </a:solidFill>
              </a:rPr>
              <a:t>NON CONFORMITY GROUP </a:t>
            </a:r>
            <a:endParaRPr>
              <a:solidFill>
                <a:srgbClr val="9FC5E8"/>
              </a:solidFill>
            </a:endParaRPr>
          </a:p>
          <a:p>
            <a:pPr marL="457200" lvl="0" indent="-342900" algn="l" rtl="0">
              <a:spcBef>
                <a:spcPts val="1600"/>
              </a:spcBef>
              <a:spcAft>
                <a:spcPts val="0"/>
              </a:spcAft>
              <a:buSzPts val="1800"/>
              <a:buChar char="➔"/>
            </a:pPr>
            <a:r>
              <a:rPr lang="en"/>
              <a:t>0-4 TRUES </a:t>
            </a:r>
            <a:endParaRPr/>
          </a:p>
          <a:p>
            <a:pPr marL="457200" lvl="0" indent="-342900" algn="l" rtl="0">
              <a:spcBef>
                <a:spcPts val="0"/>
              </a:spcBef>
              <a:spcAft>
                <a:spcPts val="0"/>
              </a:spcAft>
              <a:buSzPts val="1800"/>
              <a:buChar char="➔"/>
            </a:pPr>
            <a:r>
              <a:rPr lang="en"/>
              <a:t>73% of sample are non- conformist</a:t>
            </a:r>
            <a:endParaRPr/>
          </a:p>
          <a:p>
            <a:pPr marL="457200" lvl="0" indent="0" algn="l" rtl="0">
              <a:spcBef>
                <a:spcPts val="1600"/>
              </a:spcBef>
              <a:spcAft>
                <a:spcPts val="1600"/>
              </a:spcAft>
              <a:buNone/>
            </a:pPr>
            <a:endParaRPr/>
          </a:p>
        </p:txBody>
      </p:sp>
      <p:pic>
        <p:nvPicPr>
          <p:cNvPr id="173" name="Google Shape;173;p23" descr="Image result for mean girls"/>
          <p:cNvPicPr preferRelativeResize="0"/>
          <p:nvPr/>
        </p:nvPicPr>
        <p:blipFill>
          <a:blip r:embed="rId3">
            <a:alphaModFix amt="80000"/>
          </a:blip>
          <a:stretch>
            <a:fillRect/>
          </a:stretch>
        </p:blipFill>
        <p:spPr>
          <a:xfrm>
            <a:off x="4640850" y="1467575"/>
            <a:ext cx="3928701" cy="220832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BREAKDOWN</a:t>
            </a:r>
            <a:endParaRPr/>
          </a:p>
        </p:txBody>
      </p:sp>
      <p:pic>
        <p:nvPicPr>
          <p:cNvPr id="179" name="Google Shape;179;p24"/>
          <p:cNvPicPr preferRelativeResize="0"/>
          <p:nvPr/>
        </p:nvPicPr>
        <p:blipFill rotWithShape="1">
          <a:blip r:embed="rId3">
            <a:alphaModFix/>
          </a:blip>
          <a:srcRect l="27787" t="28072" r="27787" b="6246"/>
          <a:stretch/>
        </p:blipFill>
        <p:spPr>
          <a:xfrm>
            <a:off x="1263125" y="1104200"/>
            <a:ext cx="6617751" cy="3773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Relationship</a:t>
            </a:r>
            <a:endParaRPr/>
          </a:p>
        </p:txBody>
      </p:sp>
      <p:sp>
        <p:nvSpPr>
          <p:cNvPr id="185" name="Google Shape;185;p25"/>
          <p:cNvSpPr txBox="1">
            <a:spLocks noGrp="1"/>
          </p:cNvSpPr>
          <p:nvPr>
            <p:ph type="body" idx="1"/>
          </p:nvPr>
        </p:nvSpPr>
        <p:spPr>
          <a:xfrm>
            <a:off x="117800" y="1721250"/>
            <a:ext cx="3805200" cy="56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SOCIAL DESIRABILITY</a:t>
            </a:r>
            <a:endParaRPr sz="2400" b="1"/>
          </a:p>
        </p:txBody>
      </p:sp>
      <p:sp>
        <p:nvSpPr>
          <p:cNvPr id="186" name="Google Shape;186;p25"/>
          <p:cNvSpPr txBox="1"/>
          <p:nvPr/>
        </p:nvSpPr>
        <p:spPr>
          <a:xfrm>
            <a:off x="5963600" y="1648350"/>
            <a:ext cx="23202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Lato"/>
                <a:ea typeface="Lato"/>
                <a:cs typeface="Lato"/>
                <a:sym typeface="Lato"/>
              </a:rPr>
              <a:t>UNETHICAL REASONING</a:t>
            </a:r>
            <a:endParaRPr sz="2400" b="1">
              <a:solidFill>
                <a:srgbClr val="FFFFFF"/>
              </a:solidFill>
              <a:latin typeface="Lato"/>
              <a:ea typeface="Lato"/>
              <a:cs typeface="Lato"/>
              <a:sym typeface="Lato"/>
            </a:endParaRPr>
          </a:p>
        </p:txBody>
      </p:sp>
      <p:pic>
        <p:nvPicPr>
          <p:cNvPr id="187" name="Google Shape;187;p25" descr="Image result for thinking nervous"/>
          <p:cNvPicPr preferRelativeResize="0"/>
          <p:nvPr/>
        </p:nvPicPr>
        <p:blipFill>
          <a:blip r:embed="rId3">
            <a:alphaModFix amt="90000"/>
          </a:blip>
          <a:stretch>
            <a:fillRect/>
          </a:stretch>
        </p:blipFill>
        <p:spPr>
          <a:xfrm>
            <a:off x="5963600" y="2671063"/>
            <a:ext cx="2114550" cy="1762125"/>
          </a:xfrm>
          <a:prstGeom prst="rect">
            <a:avLst/>
          </a:prstGeom>
          <a:noFill/>
          <a:ln>
            <a:noFill/>
          </a:ln>
        </p:spPr>
      </p:pic>
      <p:cxnSp>
        <p:nvCxnSpPr>
          <p:cNvPr id="188" name="Google Shape;188;p25"/>
          <p:cNvCxnSpPr>
            <a:stCxn id="185" idx="3"/>
            <a:endCxn id="186" idx="1"/>
          </p:cNvCxnSpPr>
          <p:nvPr/>
        </p:nvCxnSpPr>
        <p:spPr>
          <a:xfrm>
            <a:off x="3923000" y="2004750"/>
            <a:ext cx="2040600" cy="0"/>
          </a:xfrm>
          <a:prstGeom prst="straightConnector1">
            <a:avLst/>
          </a:prstGeom>
          <a:noFill/>
          <a:ln w="28575" cap="flat" cmpd="sng">
            <a:solidFill>
              <a:schemeClr val="dk1"/>
            </a:solidFill>
            <a:prstDash val="solid"/>
            <a:round/>
            <a:headEnd type="none" w="med" len="med"/>
            <a:tailEnd type="stealth" w="med" len="med"/>
          </a:ln>
        </p:spPr>
      </p:cxnSp>
      <p:pic>
        <p:nvPicPr>
          <p:cNvPr id="189" name="Google Shape;189;p25" descr="Image result for mean girls"/>
          <p:cNvPicPr preferRelativeResize="0"/>
          <p:nvPr/>
        </p:nvPicPr>
        <p:blipFill>
          <a:blip r:embed="rId4">
            <a:alphaModFix/>
          </a:blip>
          <a:stretch>
            <a:fillRect/>
          </a:stretch>
        </p:blipFill>
        <p:spPr>
          <a:xfrm>
            <a:off x="725175" y="2671075"/>
            <a:ext cx="2847975"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Unethical Reasoning - </a:t>
            </a:r>
            <a:r>
              <a:rPr lang="en">
                <a:solidFill>
                  <a:schemeClr val="accent6"/>
                </a:solidFill>
              </a:rPr>
              <a:t>Self image</a:t>
            </a:r>
            <a:endParaRPr>
              <a:solidFill>
                <a:schemeClr val="accent6"/>
              </a:solidFill>
            </a:endParaRPr>
          </a:p>
        </p:txBody>
      </p:sp>
      <p:pic>
        <p:nvPicPr>
          <p:cNvPr id="195" name="Google Shape;195;p26"/>
          <p:cNvPicPr preferRelativeResize="0"/>
          <p:nvPr/>
        </p:nvPicPr>
        <p:blipFill>
          <a:blip r:embed="rId3">
            <a:alphaModFix/>
          </a:blip>
          <a:stretch>
            <a:fillRect/>
          </a:stretch>
        </p:blipFill>
        <p:spPr>
          <a:xfrm>
            <a:off x="311700" y="1194200"/>
            <a:ext cx="4260300" cy="2567600"/>
          </a:xfrm>
          <a:prstGeom prst="rect">
            <a:avLst/>
          </a:prstGeom>
          <a:noFill/>
          <a:ln>
            <a:noFill/>
          </a:ln>
        </p:spPr>
      </p:pic>
      <p:pic>
        <p:nvPicPr>
          <p:cNvPr id="196" name="Google Shape;196;p26"/>
          <p:cNvPicPr preferRelativeResize="0"/>
          <p:nvPr/>
        </p:nvPicPr>
        <p:blipFill>
          <a:blip r:embed="rId4">
            <a:alphaModFix/>
          </a:blip>
          <a:stretch>
            <a:fillRect/>
          </a:stretch>
        </p:blipFill>
        <p:spPr>
          <a:xfrm>
            <a:off x="4764700" y="1194200"/>
            <a:ext cx="4146325" cy="2567600"/>
          </a:xfrm>
          <a:prstGeom prst="rect">
            <a:avLst/>
          </a:prstGeom>
          <a:noFill/>
          <a:ln>
            <a:noFill/>
          </a:ln>
        </p:spPr>
      </p:pic>
      <p:sp>
        <p:nvSpPr>
          <p:cNvPr id="197" name="Google Shape;197;p26"/>
          <p:cNvSpPr txBox="1"/>
          <p:nvPr/>
        </p:nvSpPr>
        <p:spPr>
          <a:xfrm>
            <a:off x="454350" y="37618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AGREE : 25%</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DISAGREE: 57%</a:t>
            </a:r>
            <a:endParaRPr>
              <a:solidFill>
                <a:schemeClr val="dk1"/>
              </a:solidFill>
              <a:latin typeface="Lato"/>
              <a:ea typeface="Lato"/>
              <a:cs typeface="Lato"/>
              <a:sym typeface="Lato"/>
            </a:endParaRPr>
          </a:p>
        </p:txBody>
      </p:sp>
      <p:sp>
        <p:nvSpPr>
          <p:cNvPr id="198" name="Google Shape;198;p26"/>
          <p:cNvSpPr txBox="1"/>
          <p:nvPr/>
        </p:nvSpPr>
        <p:spPr>
          <a:xfrm>
            <a:off x="4850350" y="37618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AGREE: 19%</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DISAGREE: 69%</a:t>
            </a:r>
            <a:endParaRPr>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Unethical Reasoning - </a:t>
            </a:r>
            <a:r>
              <a:rPr lang="en">
                <a:solidFill>
                  <a:schemeClr val="accent6"/>
                </a:solidFill>
              </a:rPr>
              <a:t>Environmental</a:t>
            </a:r>
            <a:endParaRPr>
              <a:solidFill>
                <a:schemeClr val="accent6"/>
              </a:solidFill>
            </a:endParaRPr>
          </a:p>
        </p:txBody>
      </p:sp>
      <p:pic>
        <p:nvPicPr>
          <p:cNvPr id="204" name="Google Shape;204;p27"/>
          <p:cNvPicPr preferRelativeResize="0"/>
          <p:nvPr/>
        </p:nvPicPr>
        <p:blipFill>
          <a:blip r:embed="rId3">
            <a:alphaModFix/>
          </a:blip>
          <a:stretch>
            <a:fillRect/>
          </a:stretch>
        </p:blipFill>
        <p:spPr>
          <a:xfrm>
            <a:off x="528425" y="1201075"/>
            <a:ext cx="4105275" cy="2635950"/>
          </a:xfrm>
          <a:prstGeom prst="rect">
            <a:avLst/>
          </a:prstGeom>
          <a:noFill/>
          <a:ln>
            <a:noFill/>
          </a:ln>
        </p:spPr>
      </p:pic>
      <p:pic>
        <p:nvPicPr>
          <p:cNvPr id="205" name="Google Shape;205;p27"/>
          <p:cNvPicPr preferRelativeResize="0"/>
          <p:nvPr/>
        </p:nvPicPr>
        <p:blipFill>
          <a:blip r:embed="rId4">
            <a:alphaModFix/>
          </a:blip>
          <a:stretch>
            <a:fillRect/>
          </a:stretch>
        </p:blipFill>
        <p:spPr>
          <a:xfrm>
            <a:off x="4792325" y="1201075"/>
            <a:ext cx="4105275" cy="2635950"/>
          </a:xfrm>
          <a:prstGeom prst="rect">
            <a:avLst/>
          </a:prstGeom>
          <a:noFill/>
          <a:ln>
            <a:noFill/>
          </a:ln>
        </p:spPr>
      </p:pic>
      <p:sp>
        <p:nvSpPr>
          <p:cNvPr id="206" name="Google Shape;206;p27"/>
          <p:cNvSpPr txBox="1"/>
          <p:nvPr/>
        </p:nvSpPr>
        <p:spPr>
          <a:xfrm>
            <a:off x="454350" y="383702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AGREE : 32%</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DISAGREE: 46%</a:t>
            </a:r>
            <a:endParaRPr>
              <a:solidFill>
                <a:schemeClr val="dk1"/>
              </a:solidFill>
              <a:latin typeface="Lato"/>
              <a:ea typeface="Lato"/>
              <a:cs typeface="Lato"/>
              <a:sym typeface="Lato"/>
            </a:endParaRPr>
          </a:p>
        </p:txBody>
      </p:sp>
      <p:sp>
        <p:nvSpPr>
          <p:cNvPr id="207" name="Google Shape;207;p27"/>
          <p:cNvSpPr txBox="1"/>
          <p:nvPr/>
        </p:nvSpPr>
        <p:spPr>
          <a:xfrm>
            <a:off x="4857463" y="383702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AGREE: 31%</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DISAGREE: 44%</a:t>
            </a:r>
            <a:endParaRPr>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Unethical Reasoning -</a:t>
            </a:r>
            <a:r>
              <a:rPr lang="en">
                <a:solidFill>
                  <a:schemeClr val="accent6"/>
                </a:solidFill>
              </a:rPr>
              <a:t> Social</a:t>
            </a:r>
            <a:endParaRPr>
              <a:solidFill>
                <a:schemeClr val="accent6"/>
              </a:solidFill>
            </a:endParaRPr>
          </a:p>
        </p:txBody>
      </p:sp>
      <p:pic>
        <p:nvPicPr>
          <p:cNvPr id="213" name="Google Shape;213;p28"/>
          <p:cNvPicPr preferRelativeResize="0"/>
          <p:nvPr/>
        </p:nvPicPr>
        <p:blipFill>
          <a:blip r:embed="rId3">
            <a:alphaModFix/>
          </a:blip>
          <a:stretch>
            <a:fillRect/>
          </a:stretch>
        </p:blipFill>
        <p:spPr>
          <a:xfrm>
            <a:off x="4832600" y="1270050"/>
            <a:ext cx="4105275" cy="2810900"/>
          </a:xfrm>
          <a:prstGeom prst="rect">
            <a:avLst/>
          </a:prstGeom>
          <a:noFill/>
          <a:ln>
            <a:noFill/>
          </a:ln>
        </p:spPr>
      </p:pic>
      <p:sp>
        <p:nvSpPr>
          <p:cNvPr id="214" name="Google Shape;214;p28"/>
          <p:cNvSpPr txBox="1"/>
          <p:nvPr/>
        </p:nvSpPr>
        <p:spPr>
          <a:xfrm>
            <a:off x="454350" y="412577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AGREE : 25%</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DISAGREE: 50%</a:t>
            </a:r>
            <a:endParaRPr>
              <a:solidFill>
                <a:schemeClr val="dk1"/>
              </a:solidFill>
              <a:latin typeface="Lato"/>
              <a:ea typeface="Lato"/>
              <a:cs typeface="Lato"/>
              <a:sym typeface="Lato"/>
            </a:endParaRPr>
          </a:p>
        </p:txBody>
      </p:sp>
      <p:sp>
        <p:nvSpPr>
          <p:cNvPr id="215" name="Google Shape;215;p28"/>
          <p:cNvSpPr txBox="1"/>
          <p:nvPr/>
        </p:nvSpPr>
        <p:spPr>
          <a:xfrm>
            <a:off x="4897725" y="412577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AGREE: 7%</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DISAGREE: 75%</a:t>
            </a:r>
            <a:endParaRPr>
              <a:solidFill>
                <a:schemeClr val="dk1"/>
              </a:solidFill>
              <a:latin typeface="Lato"/>
              <a:ea typeface="Lato"/>
              <a:cs typeface="Lato"/>
              <a:sym typeface="Lato"/>
            </a:endParaRPr>
          </a:p>
        </p:txBody>
      </p:sp>
      <p:pic>
        <p:nvPicPr>
          <p:cNvPr id="216" name="Google Shape;216;p28"/>
          <p:cNvPicPr preferRelativeResize="0"/>
          <p:nvPr/>
        </p:nvPicPr>
        <p:blipFill>
          <a:blip r:embed="rId4">
            <a:alphaModFix/>
          </a:blip>
          <a:stretch>
            <a:fillRect/>
          </a:stretch>
        </p:blipFill>
        <p:spPr>
          <a:xfrm>
            <a:off x="275350" y="1323825"/>
            <a:ext cx="4154000" cy="2757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Hypothesis - </a:t>
            </a:r>
            <a:r>
              <a:rPr lang="en">
                <a:solidFill>
                  <a:srgbClr val="9FC5E8"/>
                </a:solidFill>
              </a:rPr>
              <a:t>Ha </a:t>
            </a:r>
            <a:endParaRPr>
              <a:solidFill>
                <a:srgbClr val="9FC5E8"/>
              </a:solidFill>
            </a:endParaRPr>
          </a:p>
        </p:txBody>
      </p:sp>
      <p:sp>
        <p:nvSpPr>
          <p:cNvPr id="222" name="Google Shape;222;p29"/>
          <p:cNvSpPr txBox="1">
            <a:spLocks noGrp="1"/>
          </p:cNvSpPr>
          <p:nvPr>
            <p:ph type="body" idx="1"/>
          </p:nvPr>
        </p:nvSpPr>
        <p:spPr>
          <a:xfrm>
            <a:off x="2611925" y="1176225"/>
            <a:ext cx="3805200" cy="41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SOCIAL DESIRABILITY</a:t>
            </a:r>
            <a:endParaRPr b="1"/>
          </a:p>
        </p:txBody>
      </p:sp>
      <p:sp>
        <p:nvSpPr>
          <p:cNvPr id="223" name="Google Shape;223;p29"/>
          <p:cNvSpPr txBox="1"/>
          <p:nvPr/>
        </p:nvSpPr>
        <p:spPr>
          <a:xfrm>
            <a:off x="662775" y="2177488"/>
            <a:ext cx="23202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UNETHICAL REASONING</a:t>
            </a:r>
            <a:endParaRPr sz="1800" b="1">
              <a:solidFill>
                <a:srgbClr val="FFFFFF"/>
              </a:solidFill>
              <a:latin typeface="Lato"/>
              <a:ea typeface="Lato"/>
              <a:cs typeface="Lato"/>
              <a:sym typeface="Lato"/>
            </a:endParaRPr>
          </a:p>
        </p:txBody>
      </p:sp>
      <p:sp>
        <p:nvSpPr>
          <p:cNvPr id="224" name="Google Shape;224;p29"/>
          <p:cNvSpPr txBox="1"/>
          <p:nvPr/>
        </p:nvSpPr>
        <p:spPr>
          <a:xfrm>
            <a:off x="6474600" y="2327788"/>
            <a:ext cx="1946400" cy="41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CHEATING</a:t>
            </a:r>
            <a:endParaRPr sz="1800" b="1">
              <a:solidFill>
                <a:srgbClr val="FFFFFF"/>
              </a:solidFill>
              <a:latin typeface="Lato"/>
              <a:ea typeface="Lato"/>
              <a:cs typeface="Lato"/>
              <a:sym typeface="Lato"/>
            </a:endParaRPr>
          </a:p>
        </p:txBody>
      </p:sp>
      <p:cxnSp>
        <p:nvCxnSpPr>
          <p:cNvPr id="225" name="Google Shape;225;p29"/>
          <p:cNvCxnSpPr>
            <a:endCxn id="224" idx="1"/>
          </p:cNvCxnSpPr>
          <p:nvPr/>
        </p:nvCxnSpPr>
        <p:spPr>
          <a:xfrm>
            <a:off x="2851200" y="2533888"/>
            <a:ext cx="3623400" cy="0"/>
          </a:xfrm>
          <a:prstGeom prst="straightConnector1">
            <a:avLst/>
          </a:prstGeom>
          <a:noFill/>
          <a:ln w="28575" cap="flat" cmpd="sng">
            <a:solidFill>
              <a:srgbClr val="FFFFFF"/>
            </a:solidFill>
            <a:prstDash val="solid"/>
            <a:round/>
            <a:headEnd type="none" w="med" len="med"/>
            <a:tailEnd type="triangle" w="med" len="med"/>
          </a:ln>
        </p:spPr>
      </p:cxnSp>
      <p:cxnSp>
        <p:nvCxnSpPr>
          <p:cNvPr id="226" name="Google Shape;226;p29"/>
          <p:cNvCxnSpPr>
            <a:stCxn id="222" idx="2"/>
          </p:cNvCxnSpPr>
          <p:nvPr/>
        </p:nvCxnSpPr>
        <p:spPr>
          <a:xfrm flipH="1">
            <a:off x="4512425" y="1588425"/>
            <a:ext cx="2100" cy="964800"/>
          </a:xfrm>
          <a:prstGeom prst="straightConnector1">
            <a:avLst/>
          </a:prstGeom>
          <a:noFill/>
          <a:ln w="28575" cap="flat" cmpd="sng">
            <a:solidFill>
              <a:schemeClr val="dk1"/>
            </a:solidFill>
            <a:prstDash val="solid"/>
            <a:round/>
            <a:headEnd type="none" w="med" len="med"/>
            <a:tailEnd type="none" w="med" len="med"/>
          </a:ln>
        </p:spPr>
      </p:cxnSp>
      <p:sp>
        <p:nvSpPr>
          <p:cNvPr id="227" name="Google Shape;227;p29"/>
          <p:cNvSpPr txBox="1"/>
          <p:nvPr/>
        </p:nvSpPr>
        <p:spPr>
          <a:xfrm>
            <a:off x="602550" y="3376525"/>
            <a:ext cx="7938900" cy="7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Lato"/>
                <a:ea typeface="Lato"/>
                <a:cs typeface="Lato"/>
                <a:sym typeface="Lato"/>
              </a:rPr>
              <a:t>HA:</a:t>
            </a:r>
            <a:r>
              <a:rPr lang="en" sz="2400">
                <a:solidFill>
                  <a:schemeClr val="dk1"/>
                </a:solidFill>
                <a:latin typeface="Lato"/>
                <a:ea typeface="Lato"/>
                <a:cs typeface="Lato"/>
                <a:sym typeface="Lato"/>
              </a:rPr>
              <a:t> Students with </a:t>
            </a:r>
            <a:r>
              <a:rPr lang="en" sz="2400">
                <a:solidFill>
                  <a:srgbClr val="9FC5E8"/>
                </a:solidFill>
                <a:latin typeface="Lato"/>
                <a:ea typeface="Lato"/>
                <a:cs typeface="Lato"/>
                <a:sym typeface="Lato"/>
              </a:rPr>
              <a:t>low social desirability </a:t>
            </a:r>
            <a:r>
              <a:rPr lang="en" sz="2400">
                <a:solidFill>
                  <a:schemeClr val="dk1"/>
                </a:solidFill>
                <a:latin typeface="Lato"/>
                <a:ea typeface="Lato"/>
                <a:cs typeface="Lato"/>
                <a:sym typeface="Lato"/>
              </a:rPr>
              <a:t>perception will have a </a:t>
            </a:r>
            <a:r>
              <a:rPr lang="en" sz="2400">
                <a:solidFill>
                  <a:srgbClr val="9FC5E8"/>
                </a:solidFill>
                <a:latin typeface="Lato"/>
                <a:ea typeface="Lato"/>
                <a:cs typeface="Lato"/>
                <a:sym typeface="Lato"/>
              </a:rPr>
              <a:t>stronger relationship</a:t>
            </a:r>
            <a:r>
              <a:rPr lang="en" sz="2400">
                <a:solidFill>
                  <a:schemeClr val="dk1"/>
                </a:solidFill>
                <a:latin typeface="Lato"/>
                <a:ea typeface="Lato"/>
                <a:cs typeface="Lato"/>
                <a:sym typeface="Lato"/>
              </a:rPr>
              <a:t> between </a:t>
            </a:r>
            <a:r>
              <a:rPr lang="en" sz="2400">
                <a:solidFill>
                  <a:srgbClr val="9FC5E8"/>
                </a:solidFill>
                <a:latin typeface="Lato"/>
                <a:ea typeface="Lato"/>
                <a:cs typeface="Lato"/>
                <a:sym typeface="Lato"/>
              </a:rPr>
              <a:t>unethical reasoning</a:t>
            </a:r>
            <a:r>
              <a:rPr lang="en" sz="2400">
                <a:solidFill>
                  <a:schemeClr val="dk1"/>
                </a:solidFill>
                <a:latin typeface="Lato"/>
                <a:ea typeface="Lato"/>
                <a:cs typeface="Lato"/>
                <a:sym typeface="Lato"/>
              </a:rPr>
              <a:t> and </a:t>
            </a:r>
            <a:r>
              <a:rPr lang="en" sz="2400">
                <a:solidFill>
                  <a:srgbClr val="9FC5E8"/>
                </a:solidFill>
                <a:latin typeface="Lato"/>
                <a:ea typeface="Lato"/>
                <a:cs typeface="Lato"/>
                <a:sym typeface="Lato"/>
              </a:rPr>
              <a:t>cheating</a:t>
            </a:r>
            <a:r>
              <a:rPr lang="en" sz="2400">
                <a:solidFill>
                  <a:schemeClr val="dk1"/>
                </a:solidFill>
                <a:latin typeface="Lato"/>
                <a:ea typeface="Lato"/>
                <a:cs typeface="Lato"/>
                <a:sym typeface="Lato"/>
              </a:rPr>
              <a:t> behaviors. </a:t>
            </a:r>
            <a:endParaRPr sz="24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Cheating</a:t>
            </a:r>
            <a:endParaRPr/>
          </a:p>
        </p:txBody>
      </p:sp>
      <p:pic>
        <p:nvPicPr>
          <p:cNvPr id="233" name="Google Shape;233;p30"/>
          <p:cNvPicPr preferRelativeResize="0"/>
          <p:nvPr/>
        </p:nvPicPr>
        <p:blipFill>
          <a:blip r:embed="rId3">
            <a:alphaModFix/>
          </a:blip>
          <a:stretch>
            <a:fillRect/>
          </a:stretch>
        </p:blipFill>
        <p:spPr>
          <a:xfrm>
            <a:off x="311700" y="1194825"/>
            <a:ext cx="4112575" cy="2723075"/>
          </a:xfrm>
          <a:prstGeom prst="rect">
            <a:avLst/>
          </a:prstGeom>
          <a:noFill/>
          <a:ln>
            <a:noFill/>
          </a:ln>
        </p:spPr>
      </p:pic>
      <p:pic>
        <p:nvPicPr>
          <p:cNvPr id="234" name="Google Shape;234;p30"/>
          <p:cNvPicPr preferRelativeResize="0"/>
          <p:nvPr/>
        </p:nvPicPr>
        <p:blipFill>
          <a:blip r:embed="rId4">
            <a:alphaModFix/>
          </a:blip>
          <a:stretch>
            <a:fillRect/>
          </a:stretch>
        </p:blipFill>
        <p:spPr>
          <a:xfrm>
            <a:off x="4657250" y="1170150"/>
            <a:ext cx="4175050" cy="2747750"/>
          </a:xfrm>
          <a:prstGeom prst="rect">
            <a:avLst/>
          </a:prstGeom>
          <a:noFill/>
          <a:ln>
            <a:noFill/>
          </a:ln>
        </p:spPr>
      </p:pic>
      <p:sp>
        <p:nvSpPr>
          <p:cNvPr id="235" name="Google Shape;235;p30"/>
          <p:cNvSpPr txBox="1"/>
          <p:nvPr/>
        </p:nvSpPr>
        <p:spPr>
          <a:xfrm>
            <a:off x="434450" y="40824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25%</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75%</a:t>
            </a:r>
            <a:endParaRPr>
              <a:solidFill>
                <a:schemeClr val="dk1"/>
              </a:solidFill>
              <a:latin typeface="Lato"/>
              <a:ea typeface="Lato"/>
              <a:cs typeface="Lato"/>
              <a:sym typeface="Lato"/>
            </a:endParaRPr>
          </a:p>
        </p:txBody>
      </p:sp>
      <p:sp>
        <p:nvSpPr>
          <p:cNvPr id="236" name="Google Shape;236;p30"/>
          <p:cNvSpPr txBox="1"/>
          <p:nvPr/>
        </p:nvSpPr>
        <p:spPr>
          <a:xfrm>
            <a:off x="4857300" y="40824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27%</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73%</a:t>
            </a:r>
            <a:endParaRPr>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Cheating</a:t>
            </a:r>
            <a:endParaRPr/>
          </a:p>
          <a:p>
            <a:pPr marL="0" lvl="0" indent="0" algn="l" rtl="0">
              <a:spcBef>
                <a:spcPts val="0"/>
              </a:spcBef>
              <a:spcAft>
                <a:spcPts val="0"/>
              </a:spcAft>
              <a:buNone/>
            </a:pPr>
            <a:endParaRPr/>
          </a:p>
        </p:txBody>
      </p:sp>
      <p:pic>
        <p:nvPicPr>
          <p:cNvPr id="242" name="Google Shape;242;p31"/>
          <p:cNvPicPr preferRelativeResize="0"/>
          <p:nvPr/>
        </p:nvPicPr>
        <p:blipFill>
          <a:blip r:embed="rId3">
            <a:alphaModFix/>
          </a:blip>
          <a:stretch>
            <a:fillRect/>
          </a:stretch>
        </p:blipFill>
        <p:spPr>
          <a:xfrm>
            <a:off x="311700" y="1237250"/>
            <a:ext cx="4192400" cy="2721450"/>
          </a:xfrm>
          <a:prstGeom prst="rect">
            <a:avLst/>
          </a:prstGeom>
          <a:noFill/>
          <a:ln>
            <a:noFill/>
          </a:ln>
        </p:spPr>
      </p:pic>
      <p:pic>
        <p:nvPicPr>
          <p:cNvPr id="243" name="Google Shape;243;p31"/>
          <p:cNvPicPr preferRelativeResize="0"/>
          <p:nvPr/>
        </p:nvPicPr>
        <p:blipFill>
          <a:blip r:embed="rId4">
            <a:alphaModFix/>
          </a:blip>
          <a:stretch>
            <a:fillRect/>
          </a:stretch>
        </p:blipFill>
        <p:spPr>
          <a:xfrm>
            <a:off x="4724400" y="1203700"/>
            <a:ext cx="4107900" cy="2755000"/>
          </a:xfrm>
          <a:prstGeom prst="rect">
            <a:avLst/>
          </a:prstGeom>
          <a:noFill/>
          <a:ln>
            <a:noFill/>
          </a:ln>
        </p:spPr>
      </p:pic>
      <p:sp>
        <p:nvSpPr>
          <p:cNvPr id="244" name="Google Shape;244;p31"/>
          <p:cNvSpPr txBox="1"/>
          <p:nvPr/>
        </p:nvSpPr>
        <p:spPr>
          <a:xfrm>
            <a:off x="416450" y="40051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18%</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82%</a:t>
            </a:r>
            <a:endParaRPr>
              <a:solidFill>
                <a:schemeClr val="dk1"/>
              </a:solidFill>
              <a:latin typeface="Lato"/>
              <a:ea typeface="Lato"/>
              <a:cs typeface="Lato"/>
              <a:sym typeface="Lato"/>
            </a:endParaRPr>
          </a:p>
        </p:txBody>
      </p:sp>
      <p:sp>
        <p:nvSpPr>
          <p:cNvPr id="245" name="Google Shape;245;p31"/>
          <p:cNvSpPr txBox="1"/>
          <p:nvPr/>
        </p:nvSpPr>
        <p:spPr>
          <a:xfrm>
            <a:off x="4857300" y="40051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20% </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80%</a:t>
            </a:r>
            <a:endParaRPr>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4"/>
        <p:cNvGrpSpPr/>
        <p:nvPr/>
      </p:nvGrpSpPr>
      <p:grpSpPr>
        <a:xfrm>
          <a:off x="0" y="0"/>
          <a:ext cx="0" cy="0"/>
          <a:chOff x="0" y="0"/>
          <a:chExt cx="0" cy="0"/>
        </a:xfrm>
      </p:grpSpPr>
      <p:pic>
        <p:nvPicPr>
          <p:cNvPr id="75" name="Google Shape;75;p14" descr="Image result for college admissions scandal"/>
          <p:cNvPicPr preferRelativeResize="0"/>
          <p:nvPr/>
        </p:nvPicPr>
        <p:blipFill>
          <a:blip r:embed="rId3">
            <a:alphaModFix/>
          </a:blip>
          <a:stretch>
            <a:fillRect/>
          </a:stretch>
        </p:blipFill>
        <p:spPr>
          <a:xfrm>
            <a:off x="2560475" y="1090025"/>
            <a:ext cx="3868900" cy="2166600"/>
          </a:xfrm>
          <a:prstGeom prst="rect">
            <a:avLst/>
          </a:prstGeom>
          <a:noFill/>
          <a:ln>
            <a:noFill/>
          </a:ln>
        </p:spPr>
      </p:pic>
      <p:sp>
        <p:nvSpPr>
          <p:cNvPr id="76" name="Google Shape;76;p14"/>
          <p:cNvSpPr txBox="1"/>
          <p:nvPr/>
        </p:nvSpPr>
        <p:spPr>
          <a:xfrm>
            <a:off x="1427250" y="279550"/>
            <a:ext cx="6289500" cy="8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layfair Display"/>
                <a:ea typeface="Playfair Display"/>
                <a:cs typeface="Playfair Display"/>
                <a:sym typeface="Playfair Display"/>
              </a:rPr>
              <a:t>COLLEGE CHEATING SCANDAL</a:t>
            </a:r>
            <a:endParaRPr sz="3000" b="1">
              <a:solidFill>
                <a:schemeClr val="dk1"/>
              </a:solidFill>
              <a:latin typeface="Playfair Display"/>
              <a:ea typeface="Playfair Display"/>
              <a:cs typeface="Playfair Display"/>
              <a:sym typeface="Playfair Display"/>
            </a:endParaRPr>
          </a:p>
        </p:txBody>
      </p:sp>
      <p:pic>
        <p:nvPicPr>
          <p:cNvPr id="77" name="Google Shape;77;p14" descr="Image result for college admissions scandal"/>
          <p:cNvPicPr preferRelativeResize="0"/>
          <p:nvPr/>
        </p:nvPicPr>
        <p:blipFill>
          <a:blip r:embed="rId4">
            <a:alphaModFix/>
          </a:blip>
          <a:stretch>
            <a:fillRect/>
          </a:stretch>
        </p:blipFill>
        <p:spPr>
          <a:xfrm>
            <a:off x="335425" y="3131950"/>
            <a:ext cx="2432000" cy="1822700"/>
          </a:xfrm>
          <a:prstGeom prst="rect">
            <a:avLst/>
          </a:prstGeom>
          <a:noFill/>
          <a:ln>
            <a:noFill/>
          </a:ln>
        </p:spPr>
      </p:pic>
      <p:pic>
        <p:nvPicPr>
          <p:cNvPr id="78" name="Google Shape;78;p14" descr="Image result for olivia jade cheated into college"/>
          <p:cNvPicPr preferRelativeResize="0"/>
          <p:nvPr/>
        </p:nvPicPr>
        <p:blipFill>
          <a:blip r:embed="rId5">
            <a:alphaModFix/>
          </a:blip>
          <a:stretch>
            <a:fillRect/>
          </a:stretch>
        </p:blipFill>
        <p:spPr>
          <a:xfrm>
            <a:off x="5968150" y="3056425"/>
            <a:ext cx="2966200" cy="1973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Hypothesis</a:t>
            </a:r>
            <a:r>
              <a:rPr lang="en">
                <a:solidFill>
                  <a:srgbClr val="9FC5E8"/>
                </a:solidFill>
              </a:rPr>
              <a:t> Hb</a:t>
            </a:r>
            <a:endParaRPr>
              <a:solidFill>
                <a:srgbClr val="9FC5E8"/>
              </a:solidFill>
            </a:endParaRPr>
          </a:p>
        </p:txBody>
      </p:sp>
      <p:sp>
        <p:nvSpPr>
          <p:cNvPr id="251" name="Google Shape;251;p32"/>
          <p:cNvSpPr txBox="1">
            <a:spLocks noGrp="1"/>
          </p:cNvSpPr>
          <p:nvPr>
            <p:ph type="body" idx="1"/>
          </p:nvPr>
        </p:nvSpPr>
        <p:spPr>
          <a:xfrm>
            <a:off x="2669400" y="1242750"/>
            <a:ext cx="3705900" cy="412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SOCIAL DESIRABILITY</a:t>
            </a:r>
            <a:endParaRPr b="1"/>
          </a:p>
        </p:txBody>
      </p:sp>
      <p:sp>
        <p:nvSpPr>
          <p:cNvPr id="252" name="Google Shape;252;p32"/>
          <p:cNvSpPr txBox="1"/>
          <p:nvPr/>
        </p:nvSpPr>
        <p:spPr>
          <a:xfrm>
            <a:off x="1203600" y="2215350"/>
            <a:ext cx="16197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UNETHICAL REASONING</a:t>
            </a:r>
            <a:endParaRPr sz="1800" b="1">
              <a:solidFill>
                <a:srgbClr val="FFFFFF"/>
              </a:solidFill>
              <a:latin typeface="Lato"/>
              <a:ea typeface="Lato"/>
              <a:cs typeface="Lato"/>
              <a:sym typeface="Lato"/>
            </a:endParaRPr>
          </a:p>
        </p:txBody>
      </p:sp>
      <p:sp>
        <p:nvSpPr>
          <p:cNvPr id="253" name="Google Shape;253;p32"/>
          <p:cNvSpPr txBox="1"/>
          <p:nvPr/>
        </p:nvSpPr>
        <p:spPr>
          <a:xfrm>
            <a:off x="6474600" y="2365650"/>
            <a:ext cx="1715400" cy="41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PLAGIARISM</a:t>
            </a:r>
            <a:endParaRPr sz="1800" b="1">
              <a:solidFill>
                <a:srgbClr val="FFFFFF"/>
              </a:solidFill>
              <a:latin typeface="Lato"/>
              <a:ea typeface="Lato"/>
              <a:cs typeface="Lato"/>
              <a:sym typeface="Lato"/>
            </a:endParaRPr>
          </a:p>
        </p:txBody>
      </p:sp>
      <p:cxnSp>
        <p:nvCxnSpPr>
          <p:cNvPr id="254" name="Google Shape;254;p32"/>
          <p:cNvCxnSpPr>
            <a:endCxn id="253" idx="1"/>
          </p:cNvCxnSpPr>
          <p:nvPr/>
        </p:nvCxnSpPr>
        <p:spPr>
          <a:xfrm>
            <a:off x="2823300" y="2571750"/>
            <a:ext cx="3651300" cy="0"/>
          </a:xfrm>
          <a:prstGeom prst="straightConnector1">
            <a:avLst/>
          </a:prstGeom>
          <a:noFill/>
          <a:ln w="28575" cap="flat" cmpd="sng">
            <a:solidFill>
              <a:schemeClr val="dk1"/>
            </a:solidFill>
            <a:prstDash val="solid"/>
            <a:round/>
            <a:headEnd type="none" w="med" len="med"/>
            <a:tailEnd type="triangle" w="med" len="med"/>
          </a:ln>
        </p:spPr>
      </p:cxnSp>
      <p:cxnSp>
        <p:nvCxnSpPr>
          <p:cNvPr id="255" name="Google Shape;255;p32"/>
          <p:cNvCxnSpPr>
            <a:stCxn id="251" idx="2"/>
          </p:cNvCxnSpPr>
          <p:nvPr/>
        </p:nvCxnSpPr>
        <p:spPr>
          <a:xfrm flipH="1">
            <a:off x="4520850" y="1654950"/>
            <a:ext cx="1500" cy="888600"/>
          </a:xfrm>
          <a:prstGeom prst="straightConnector1">
            <a:avLst/>
          </a:prstGeom>
          <a:noFill/>
          <a:ln w="28575" cap="flat" cmpd="sng">
            <a:solidFill>
              <a:schemeClr val="dk1"/>
            </a:solidFill>
            <a:prstDash val="solid"/>
            <a:round/>
            <a:headEnd type="none" w="med" len="med"/>
            <a:tailEnd type="none" w="med" len="med"/>
          </a:ln>
        </p:spPr>
      </p:cxnSp>
      <p:sp>
        <p:nvSpPr>
          <p:cNvPr id="256" name="Google Shape;256;p32"/>
          <p:cNvSpPr txBox="1"/>
          <p:nvPr/>
        </p:nvSpPr>
        <p:spPr>
          <a:xfrm>
            <a:off x="602550" y="3376525"/>
            <a:ext cx="7938900" cy="7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Lato"/>
                <a:ea typeface="Lato"/>
                <a:cs typeface="Lato"/>
                <a:sym typeface="Lato"/>
              </a:rPr>
              <a:t>HB:</a:t>
            </a:r>
            <a:r>
              <a:rPr lang="en" sz="2400">
                <a:solidFill>
                  <a:schemeClr val="dk1"/>
                </a:solidFill>
                <a:latin typeface="Lato"/>
                <a:ea typeface="Lato"/>
                <a:cs typeface="Lato"/>
                <a:sym typeface="Lato"/>
              </a:rPr>
              <a:t> Students with </a:t>
            </a:r>
            <a:r>
              <a:rPr lang="en" sz="2400">
                <a:solidFill>
                  <a:srgbClr val="9FC5E8"/>
                </a:solidFill>
                <a:latin typeface="Lato"/>
                <a:ea typeface="Lato"/>
                <a:cs typeface="Lato"/>
                <a:sym typeface="Lato"/>
              </a:rPr>
              <a:t>low social desirability </a:t>
            </a:r>
            <a:r>
              <a:rPr lang="en" sz="2400">
                <a:solidFill>
                  <a:schemeClr val="dk1"/>
                </a:solidFill>
                <a:latin typeface="Lato"/>
                <a:ea typeface="Lato"/>
                <a:cs typeface="Lato"/>
                <a:sym typeface="Lato"/>
              </a:rPr>
              <a:t>perception will have a </a:t>
            </a:r>
            <a:r>
              <a:rPr lang="en" sz="2400">
                <a:solidFill>
                  <a:srgbClr val="9FC5E8"/>
                </a:solidFill>
                <a:latin typeface="Lato"/>
                <a:ea typeface="Lato"/>
                <a:cs typeface="Lato"/>
                <a:sym typeface="Lato"/>
              </a:rPr>
              <a:t>stronger relationship</a:t>
            </a:r>
            <a:r>
              <a:rPr lang="en" sz="2400">
                <a:solidFill>
                  <a:schemeClr val="dk1"/>
                </a:solidFill>
                <a:latin typeface="Lato"/>
                <a:ea typeface="Lato"/>
                <a:cs typeface="Lato"/>
                <a:sym typeface="Lato"/>
              </a:rPr>
              <a:t> between </a:t>
            </a:r>
            <a:r>
              <a:rPr lang="en" sz="2400">
                <a:solidFill>
                  <a:srgbClr val="9FC5E8"/>
                </a:solidFill>
                <a:latin typeface="Lato"/>
                <a:ea typeface="Lato"/>
                <a:cs typeface="Lato"/>
                <a:sym typeface="Lato"/>
              </a:rPr>
              <a:t>unethical reasoning </a:t>
            </a:r>
            <a:r>
              <a:rPr lang="en" sz="2400">
                <a:solidFill>
                  <a:schemeClr val="dk1"/>
                </a:solidFill>
                <a:latin typeface="Lato"/>
                <a:ea typeface="Lato"/>
                <a:cs typeface="Lato"/>
                <a:sym typeface="Lato"/>
              </a:rPr>
              <a:t>and </a:t>
            </a:r>
            <a:r>
              <a:rPr lang="en" sz="2400">
                <a:solidFill>
                  <a:srgbClr val="9FC5E8"/>
                </a:solidFill>
                <a:latin typeface="Lato"/>
                <a:ea typeface="Lato"/>
                <a:cs typeface="Lato"/>
                <a:sym typeface="Lato"/>
              </a:rPr>
              <a:t>plagiarism</a:t>
            </a:r>
            <a:r>
              <a:rPr lang="en" sz="2400">
                <a:solidFill>
                  <a:schemeClr val="dk1"/>
                </a:solidFill>
                <a:latin typeface="Lato"/>
                <a:ea typeface="Lato"/>
                <a:cs typeface="Lato"/>
                <a:sym typeface="Lato"/>
              </a:rPr>
              <a:t>. </a:t>
            </a:r>
            <a:endParaRPr sz="24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Plagiarism</a:t>
            </a:r>
            <a:endParaRPr/>
          </a:p>
          <a:p>
            <a:pPr marL="0" lvl="0" indent="0" algn="l" rtl="0">
              <a:spcBef>
                <a:spcPts val="0"/>
              </a:spcBef>
              <a:spcAft>
                <a:spcPts val="0"/>
              </a:spcAft>
              <a:buNone/>
            </a:pPr>
            <a:endParaRPr/>
          </a:p>
        </p:txBody>
      </p:sp>
      <p:pic>
        <p:nvPicPr>
          <p:cNvPr id="262" name="Google Shape;262;p33"/>
          <p:cNvPicPr preferRelativeResize="0"/>
          <p:nvPr/>
        </p:nvPicPr>
        <p:blipFill>
          <a:blip r:embed="rId3">
            <a:alphaModFix/>
          </a:blip>
          <a:stretch>
            <a:fillRect/>
          </a:stretch>
        </p:blipFill>
        <p:spPr>
          <a:xfrm>
            <a:off x="235075" y="1237275"/>
            <a:ext cx="4250900" cy="2730200"/>
          </a:xfrm>
          <a:prstGeom prst="rect">
            <a:avLst/>
          </a:prstGeom>
          <a:noFill/>
          <a:ln>
            <a:noFill/>
          </a:ln>
        </p:spPr>
      </p:pic>
      <p:pic>
        <p:nvPicPr>
          <p:cNvPr id="263" name="Google Shape;263;p33"/>
          <p:cNvPicPr preferRelativeResize="0"/>
          <p:nvPr/>
        </p:nvPicPr>
        <p:blipFill>
          <a:blip r:embed="rId4">
            <a:alphaModFix/>
          </a:blip>
          <a:stretch>
            <a:fillRect/>
          </a:stretch>
        </p:blipFill>
        <p:spPr>
          <a:xfrm>
            <a:off x="4727025" y="1237275"/>
            <a:ext cx="4205925" cy="2730200"/>
          </a:xfrm>
          <a:prstGeom prst="rect">
            <a:avLst/>
          </a:prstGeom>
          <a:noFill/>
          <a:ln>
            <a:noFill/>
          </a:ln>
        </p:spPr>
      </p:pic>
      <p:sp>
        <p:nvSpPr>
          <p:cNvPr id="264" name="Google Shape;264;p33"/>
          <p:cNvSpPr txBox="1"/>
          <p:nvPr/>
        </p:nvSpPr>
        <p:spPr>
          <a:xfrm>
            <a:off x="445838" y="396747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18%</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82%</a:t>
            </a:r>
            <a:endParaRPr>
              <a:solidFill>
                <a:schemeClr val="dk1"/>
              </a:solidFill>
              <a:latin typeface="Lato"/>
              <a:ea typeface="Lato"/>
              <a:cs typeface="Lato"/>
              <a:sym typeface="Lato"/>
            </a:endParaRPr>
          </a:p>
        </p:txBody>
      </p:sp>
      <p:sp>
        <p:nvSpPr>
          <p:cNvPr id="265" name="Google Shape;265;p33"/>
          <p:cNvSpPr txBox="1"/>
          <p:nvPr/>
        </p:nvSpPr>
        <p:spPr>
          <a:xfrm>
            <a:off x="4857300" y="396747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41%</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59%</a:t>
            </a:r>
            <a:endParaRPr>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Plagiarism</a:t>
            </a:r>
            <a:endParaRPr/>
          </a:p>
        </p:txBody>
      </p:sp>
      <p:pic>
        <p:nvPicPr>
          <p:cNvPr id="271" name="Google Shape;271;p34"/>
          <p:cNvPicPr preferRelativeResize="0"/>
          <p:nvPr/>
        </p:nvPicPr>
        <p:blipFill>
          <a:blip r:embed="rId3">
            <a:alphaModFix/>
          </a:blip>
          <a:stretch>
            <a:fillRect/>
          </a:stretch>
        </p:blipFill>
        <p:spPr>
          <a:xfrm>
            <a:off x="178650" y="1170125"/>
            <a:ext cx="4238325" cy="2834975"/>
          </a:xfrm>
          <a:prstGeom prst="rect">
            <a:avLst/>
          </a:prstGeom>
          <a:noFill/>
          <a:ln>
            <a:noFill/>
          </a:ln>
        </p:spPr>
      </p:pic>
      <p:pic>
        <p:nvPicPr>
          <p:cNvPr id="272" name="Google Shape;272;p34"/>
          <p:cNvPicPr preferRelativeResize="0"/>
          <p:nvPr/>
        </p:nvPicPr>
        <p:blipFill>
          <a:blip r:embed="rId4">
            <a:alphaModFix/>
          </a:blip>
          <a:stretch>
            <a:fillRect/>
          </a:stretch>
        </p:blipFill>
        <p:spPr>
          <a:xfrm>
            <a:off x="4727025" y="1170125"/>
            <a:ext cx="4177726" cy="2834975"/>
          </a:xfrm>
          <a:prstGeom prst="rect">
            <a:avLst/>
          </a:prstGeom>
          <a:noFill/>
          <a:ln>
            <a:noFill/>
          </a:ln>
        </p:spPr>
      </p:pic>
      <p:sp>
        <p:nvSpPr>
          <p:cNvPr id="273" name="Google Shape;273;p34"/>
          <p:cNvSpPr txBox="1"/>
          <p:nvPr/>
        </p:nvSpPr>
        <p:spPr>
          <a:xfrm>
            <a:off x="441975" y="40051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7%</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93%</a:t>
            </a:r>
            <a:endParaRPr>
              <a:solidFill>
                <a:schemeClr val="dk1"/>
              </a:solidFill>
              <a:latin typeface="Lato"/>
              <a:ea typeface="Lato"/>
              <a:cs typeface="Lato"/>
              <a:sym typeface="Lato"/>
            </a:endParaRPr>
          </a:p>
        </p:txBody>
      </p:sp>
      <p:sp>
        <p:nvSpPr>
          <p:cNvPr id="274" name="Google Shape;274;p34"/>
          <p:cNvSpPr txBox="1"/>
          <p:nvPr/>
        </p:nvSpPr>
        <p:spPr>
          <a:xfrm>
            <a:off x="4857300" y="40051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19%</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81%</a:t>
            </a:r>
            <a:endParaRPr>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Hypothesis</a:t>
            </a:r>
            <a:r>
              <a:rPr lang="en">
                <a:solidFill>
                  <a:srgbClr val="9FC5E8"/>
                </a:solidFill>
              </a:rPr>
              <a:t> Hc</a:t>
            </a:r>
            <a:endParaRPr>
              <a:solidFill>
                <a:srgbClr val="9FC5E8"/>
              </a:solidFill>
            </a:endParaRPr>
          </a:p>
        </p:txBody>
      </p:sp>
      <p:sp>
        <p:nvSpPr>
          <p:cNvPr id="280" name="Google Shape;280;p35"/>
          <p:cNvSpPr txBox="1">
            <a:spLocks noGrp="1"/>
          </p:cNvSpPr>
          <p:nvPr>
            <p:ph type="body" idx="1"/>
          </p:nvPr>
        </p:nvSpPr>
        <p:spPr>
          <a:xfrm>
            <a:off x="2669400" y="1241200"/>
            <a:ext cx="3805200" cy="450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SOCIAL DESIRABILITY</a:t>
            </a:r>
            <a:endParaRPr b="1"/>
          </a:p>
        </p:txBody>
      </p:sp>
      <p:sp>
        <p:nvSpPr>
          <p:cNvPr id="281" name="Google Shape;281;p35"/>
          <p:cNvSpPr txBox="1"/>
          <p:nvPr/>
        </p:nvSpPr>
        <p:spPr>
          <a:xfrm>
            <a:off x="1062550" y="2215350"/>
            <a:ext cx="17610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UNETHICAL REASONING</a:t>
            </a:r>
            <a:endParaRPr sz="1800" b="1">
              <a:solidFill>
                <a:srgbClr val="FFFFFF"/>
              </a:solidFill>
              <a:latin typeface="Lato"/>
              <a:ea typeface="Lato"/>
              <a:cs typeface="Lato"/>
              <a:sym typeface="Lato"/>
            </a:endParaRPr>
          </a:p>
        </p:txBody>
      </p:sp>
      <p:sp>
        <p:nvSpPr>
          <p:cNvPr id="282" name="Google Shape;282;p35"/>
          <p:cNvSpPr txBox="1"/>
          <p:nvPr/>
        </p:nvSpPr>
        <p:spPr>
          <a:xfrm>
            <a:off x="6474600" y="2365650"/>
            <a:ext cx="2066700" cy="41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OUTSIDE HELP</a:t>
            </a:r>
            <a:endParaRPr sz="1800" b="1">
              <a:solidFill>
                <a:srgbClr val="FFFFFF"/>
              </a:solidFill>
              <a:latin typeface="Lato"/>
              <a:ea typeface="Lato"/>
              <a:cs typeface="Lato"/>
              <a:sym typeface="Lato"/>
            </a:endParaRPr>
          </a:p>
        </p:txBody>
      </p:sp>
      <p:cxnSp>
        <p:nvCxnSpPr>
          <p:cNvPr id="283" name="Google Shape;283;p35"/>
          <p:cNvCxnSpPr>
            <a:stCxn id="281" idx="3"/>
            <a:endCxn id="282" idx="1"/>
          </p:cNvCxnSpPr>
          <p:nvPr/>
        </p:nvCxnSpPr>
        <p:spPr>
          <a:xfrm>
            <a:off x="2823550" y="2571750"/>
            <a:ext cx="3651000" cy="0"/>
          </a:xfrm>
          <a:prstGeom prst="straightConnector1">
            <a:avLst/>
          </a:prstGeom>
          <a:noFill/>
          <a:ln w="28575" cap="flat" cmpd="sng">
            <a:solidFill>
              <a:schemeClr val="dk1"/>
            </a:solidFill>
            <a:prstDash val="solid"/>
            <a:round/>
            <a:headEnd type="none" w="med" len="med"/>
            <a:tailEnd type="triangle" w="med" len="med"/>
          </a:ln>
        </p:spPr>
      </p:cxnSp>
      <p:cxnSp>
        <p:nvCxnSpPr>
          <p:cNvPr id="284" name="Google Shape;284;p35"/>
          <p:cNvCxnSpPr>
            <a:stCxn id="280" idx="2"/>
          </p:cNvCxnSpPr>
          <p:nvPr/>
        </p:nvCxnSpPr>
        <p:spPr>
          <a:xfrm flipH="1">
            <a:off x="4570500" y="1691200"/>
            <a:ext cx="1500" cy="916500"/>
          </a:xfrm>
          <a:prstGeom prst="straightConnector1">
            <a:avLst/>
          </a:prstGeom>
          <a:noFill/>
          <a:ln w="28575" cap="flat" cmpd="sng">
            <a:solidFill>
              <a:schemeClr val="dk1"/>
            </a:solidFill>
            <a:prstDash val="solid"/>
            <a:round/>
            <a:headEnd type="none" w="med" len="med"/>
            <a:tailEnd type="none" w="med" len="med"/>
          </a:ln>
        </p:spPr>
      </p:cxnSp>
      <p:sp>
        <p:nvSpPr>
          <p:cNvPr id="285" name="Google Shape;285;p35"/>
          <p:cNvSpPr txBox="1"/>
          <p:nvPr/>
        </p:nvSpPr>
        <p:spPr>
          <a:xfrm>
            <a:off x="602550" y="3376525"/>
            <a:ext cx="7938900" cy="7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Lato"/>
                <a:ea typeface="Lato"/>
                <a:cs typeface="Lato"/>
                <a:sym typeface="Lato"/>
              </a:rPr>
              <a:t>HC:</a:t>
            </a:r>
            <a:r>
              <a:rPr lang="en" sz="2400">
                <a:solidFill>
                  <a:schemeClr val="dk1"/>
                </a:solidFill>
                <a:latin typeface="Lato"/>
                <a:ea typeface="Lato"/>
                <a:cs typeface="Lato"/>
                <a:sym typeface="Lato"/>
              </a:rPr>
              <a:t> Students with </a:t>
            </a:r>
            <a:r>
              <a:rPr lang="en" sz="2400">
                <a:solidFill>
                  <a:srgbClr val="9FC5E8"/>
                </a:solidFill>
                <a:latin typeface="Lato"/>
                <a:ea typeface="Lato"/>
                <a:cs typeface="Lato"/>
                <a:sym typeface="Lato"/>
              </a:rPr>
              <a:t>low social desirability </a:t>
            </a:r>
            <a:r>
              <a:rPr lang="en" sz="2400">
                <a:solidFill>
                  <a:schemeClr val="dk1"/>
                </a:solidFill>
                <a:latin typeface="Lato"/>
                <a:ea typeface="Lato"/>
                <a:cs typeface="Lato"/>
                <a:sym typeface="Lato"/>
              </a:rPr>
              <a:t>perception will have a </a:t>
            </a:r>
            <a:r>
              <a:rPr lang="en" sz="2400">
                <a:solidFill>
                  <a:srgbClr val="9FC5E8"/>
                </a:solidFill>
                <a:latin typeface="Lato"/>
                <a:ea typeface="Lato"/>
                <a:cs typeface="Lato"/>
                <a:sym typeface="Lato"/>
              </a:rPr>
              <a:t>stronger relationship</a:t>
            </a:r>
            <a:r>
              <a:rPr lang="en" sz="2400">
                <a:solidFill>
                  <a:schemeClr val="dk1"/>
                </a:solidFill>
                <a:latin typeface="Lato"/>
                <a:ea typeface="Lato"/>
                <a:cs typeface="Lato"/>
                <a:sym typeface="Lato"/>
              </a:rPr>
              <a:t> between </a:t>
            </a:r>
            <a:r>
              <a:rPr lang="en" sz="2400">
                <a:solidFill>
                  <a:srgbClr val="9FC5E8"/>
                </a:solidFill>
                <a:latin typeface="Lato"/>
                <a:ea typeface="Lato"/>
                <a:cs typeface="Lato"/>
                <a:sym typeface="Lato"/>
              </a:rPr>
              <a:t>unethical reasoning </a:t>
            </a:r>
            <a:r>
              <a:rPr lang="en" sz="2400">
                <a:solidFill>
                  <a:schemeClr val="dk1"/>
                </a:solidFill>
                <a:latin typeface="Lato"/>
                <a:ea typeface="Lato"/>
                <a:cs typeface="Lato"/>
                <a:sym typeface="Lato"/>
              </a:rPr>
              <a:t>and </a:t>
            </a:r>
            <a:r>
              <a:rPr lang="en" sz="2400">
                <a:solidFill>
                  <a:srgbClr val="9FC5E8"/>
                </a:solidFill>
                <a:latin typeface="Lato"/>
                <a:ea typeface="Lato"/>
                <a:cs typeface="Lato"/>
                <a:sym typeface="Lato"/>
              </a:rPr>
              <a:t>outside help </a:t>
            </a:r>
            <a:r>
              <a:rPr lang="en" sz="2400">
                <a:solidFill>
                  <a:schemeClr val="dk1"/>
                </a:solidFill>
                <a:latin typeface="Lato"/>
                <a:ea typeface="Lato"/>
                <a:cs typeface="Lato"/>
                <a:sym typeface="Lato"/>
              </a:rPr>
              <a:t>.</a:t>
            </a:r>
            <a:endParaRPr sz="240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89"/>
        <p:cNvGrpSpPr/>
        <p:nvPr/>
      </p:nvGrpSpPr>
      <p:grpSpPr>
        <a:xfrm>
          <a:off x="0" y="0"/>
          <a:ext cx="0" cy="0"/>
          <a:chOff x="0" y="0"/>
          <a:chExt cx="0" cy="0"/>
        </a:xfrm>
      </p:grpSpPr>
      <p:sp>
        <p:nvSpPr>
          <p:cNvPr id="290" name="Google Shape;290;p3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Outside Help</a:t>
            </a:r>
            <a:endParaRPr/>
          </a:p>
        </p:txBody>
      </p:sp>
      <p:pic>
        <p:nvPicPr>
          <p:cNvPr id="291" name="Google Shape;291;p36"/>
          <p:cNvPicPr preferRelativeResize="0"/>
          <p:nvPr/>
        </p:nvPicPr>
        <p:blipFill>
          <a:blip r:embed="rId3">
            <a:alphaModFix/>
          </a:blip>
          <a:stretch>
            <a:fillRect/>
          </a:stretch>
        </p:blipFill>
        <p:spPr>
          <a:xfrm>
            <a:off x="454350" y="1183550"/>
            <a:ext cx="4023624" cy="2689900"/>
          </a:xfrm>
          <a:prstGeom prst="rect">
            <a:avLst/>
          </a:prstGeom>
          <a:noFill/>
          <a:ln>
            <a:noFill/>
          </a:ln>
        </p:spPr>
      </p:pic>
      <p:pic>
        <p:nvPicPr>
          <p:cNvPr id="292" name="Google Shape;292;p36"/>
          <p:cNvPicPr preferRelativeResize="0"/>
          <p:nvPr/>
        </p:nvPicPr>
        <p:blipFill>
          <a:blip r:embed="rId4">
            <a:alphaModFix/>
          </a:blip>
          <a:stretch>
            <a:fillRect/>
          </a:stretch>
        </p:blipFill>
        <p:spPr>
          <a:xfrm>
            <a:off x="4692150" y="1183550"/>
            <a:ext cx="4023625" cy="2689900"/>
          </a:xfrm>
          <a:prstGeom prst="rect">
            <a:avLst/>
          </a:prstGeom>
          <a:noFill/>
          <a:ln>
            <a:noFill/>
          </a:ln>
        </p:spPr>
      </p:pic>
      <p:sp>
        <p:nvSpPr>
          <p:cNvPr id="293" name="Google Shape;293;p36"/>
          <p:cNvSpPr txBox="1"/>
          <p:nvPr/>
        </p:nvSpPr>
        <p:spPr>
          <a:xfrm>
            <a:off x="454350" y="387345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21%</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79%</a:t>
            </a:r>
            <a:endParaRPr>
              <a:solidFill>
                <a:schemeClr val="dk1"/>
              </a:solidFill>
              <a:latin typeface="Lato"/>
              <a:ea typeface="Lato"/>
              <a:cs typeface="Lato"/>
              <a:sym typeface="Lato"/>
            </a:endParaRPr>
          </a:p>
        </p:txBody>
      </p:sp>
      <p:sp>
        <p:nvSpPr>
          <p:cNvPr id="294" name="Google Shape;294;p36"/>
          <p:cNvSpPr txBox="1"/>
          <p:nvPr/>
        </p:nvSpPr>
        <p:spPr>
          <a:xfrm>
            <a:off x="4857300" y="387345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32%</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68%</a:t>
            </a:r>
            <a:endParaRPr>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Outside Help</a:t>
            </a:r>
            <a:endParaRPr/>
          </a:p>
        </p:txBody>
      </p:sp>
      <p:pic>
        <p:nvPicPr>
          <p:cNvPr id="300" name="Google Shape;300;p37"/>
          <p:cNvPicPr preferRelativeResize="0"/>
          <p:nvPr/>
        </p:nvPicPr>
        <p:blipFill>
          <a:blip r:embed="rId3">
            <a:alphaModFix/>
          </a:blip>
          <a:stretch>
            <a:fillRect/>
          </a:stretch>
        </p:blipFill>
        <p:spPr>
          <a:xfrm>
            <a:off x="197475" y="1210425"/>
            <a:ext cx="4274575" cy="2739425"/>
          </a:xfrm>
          <a:prstGeom prst="rect">
            <a:avLst/>
          </a:prstGeom>
          <a:noFill/>
          <a:ln>
            <a:noFill/>
          </a:ln>
        </p:spPr>
      </p:pic>
      <p:pic>
        <p:nvPicPr>
          <p:cNvPr id="301" name="Google Shape;301;p37"/>
          <p:cNvPicPr preferRelativeResize="0"/>
          <p:nvPr/>
        </p:nvPicPr>
        <p:blipFill>
          <a:blip r:embed="rId4">
            <a:alphaModFix/>
          </a:blip>
          <a:stretch>
            <a:fillRect/>
          </a:stretch>
        </p:blipFill>
        <p:spPr>
          <a:xfrm>
            <a:off x="4691575" y="1210425"/>
            <a:ext cx="4194350" cy="2739425"/>
          </a:xfrm>
          <a:prstGeom prst="rect">
            <a:avLst/>
          </a:prstGeom>
          <a:noFill/>
          <a:ln>
            <a:noFill/>
          </a:ln>
        </p:spPr>
      </p:pic>
      <p:sp>
        <p:nvSpPr>
          <p:cNvPr id="302" name="Google Shape;302;p37"/>
          <p:cNvSpPr txBox="1"/>
          <p:nvPr/>
        </p:nvSpPr>
        <p:spPr>
          <a:xfrm>
            <a:off x="412425" y="4015675"/>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79%</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21%</a:t>
            </a:r>
            <a:endParaRPr>
              <a:solidFill>
                <a:schemeClr val="dk1"/>
              </a:solidFill>
              <a:latin typeface="Lato"/>
              <a:ea typeface="Lato"/>
              <a:cs typeface="Lato"/>
              <a:sym typeface="Lato"/>
            </a:endParaRPr>
          </a:p>
        </p:txBody>
      </p:sp>
      <p:sp>
        <p:nvSpPr>
          <p:cNvPr id="303" name="Google Shape;303;p37"/>
          <p:cNvSpPr txBox="1"/>
          <p:nvPr/>
        </p:nvSpPr>
        <p:spPr>
          <a:xfrm>
            <a:off x="4857300" y="394985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80%</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20%</a:t>
            </a:r>
            <a:endParaRPr>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7"/>
        <p:cNvGrpSpPr/>
        <p:nvPr/>
      </p:nvGrpSpPr>
      <p:grpSpPr>
        <a:xfrm>
          <a:off x="0" y="0"/>
          <a:ext cx="0" cy="0"/>
          <a:chOff x="0" y="0"/>
          <a:chExt cx="0" cy="0"/>
        </a:xfrm>
      </p:grpSpPr>
      <p:sp>
        <p:nvSpPr>
          <p:cNvPr id="308" name="Google Shape;308;p38"/>
          <p:cNvSpPr txBox="1">
            <a:spLocks noGrp="1"/>
          </p:cNvSpPr>
          <p:nvPr>
            <p:ph type="title"/>
          </p:nvPr>
        </p:nvSpPr>
        <p:spPr>
          <a:xfrm>
            <a:off x="311700" y="372725"/>
            <a:ext cx="8520600" cy="6450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a:t>Hypothesis </a:t>
            </a:r>
            <a:r>
              <a:rPr lang="en">
                <a:solidFill>
                  <a:srgbClr val="9FC5E8"/>
                </a:solidFill>
              </a:rPr>
              <a:t>Hd</a:t>
            </a:r>
            <a:endParaRPr>
              <a:solidFill>
                <a:srgbClr val="9FC5E8"/>
              </a:solidFill>
            </a:endParaRPr>
          </a:p>
          <a:p>
            <a:pPr marL="0" lvl="0" indent="0" algn="l" rtl="0">
              <a:spcBef>
                <a:spcPts val="0"/>
              </a:spcBef>
              <a:spcAft>
                <a:spcPts val="0"/>
              </a:spcAft>
              <a:buNone/>
            </a:pPr>
            <a:endParaRPr/>
          </a:p>
        </p:txBody>
      </p:sp>
      <p:sp>
        <p:nvSpPr>
          <p:cNvPr id="309" name="Google Shape;309;p38"/>
          <p:cNvSpPr txBox="1">
            <a:spLocks noGrp="1"/>
          </p:cNvSpPr>
          <p:nvPr>
            <p:ph type="body" idx="1"/>
          </p:nvPr>
        </p:nvSpPr>
        <p:spPr>
          <a:xfrm>
            <a:off x="2665500" y="1199975"/>
            <a:ext cx="3805200" cy="56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SOCIAL DESIRABILITY</a:t>
            </a:r>
            <a:endParaRPr b="1"/>
          </a:p>
        </p:txBody>
      </p:sp>
      <p:sp>
        <p:nvSpPr>
          <p:cNvPr id="310" name="Google Shape;310;p38"/>
          <p:cNvSpPr txBox="1"/>
          <p:nvPr/>
        </p:nvSpPr>
        <p:spPr>
          <a:xfrm>
            <a:off x="836875" y="2288125"/>
            <a:ext cx="19866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UNETHICAL REASONING</a:t>
            </a:r>
            <a:endParaRPr sz="1800" b="1">
              <a:solidFill>
                <a:srgbClr val="FFFFFF"/>
              </a:solidFill>
              <a:latin typeface="Lato"/>
              <a:ea typeface="Lato"/>
              <a:cs typeface="Lato"/>
              <a:sym typeface="Lato"/>
            </a:endParaRPr>
          </a:p>
        </p:txBody>
      </p:sp>
      <p:cxnSp>
        <p:nvCxnSpPr>
          <p:cNvPr id="311" name="Google Shape;311;p38"/>
          <p:cNvCxnSpPr>
            <a:stCxn id="310" idx="3"/>
            <a:endCxn id="312" idx="1"/>
          </p:cNvCxnSpPr>
          <p:nvPr/>
        </p:nvCxnSpPr>
        <p:spPr>
          <a:xfrm>
            <a:off x="2823475" y="2644525"/>
            <a:ext cx="3538200" cy="33000"/>
          </a:xfrm>
          <a:prstGeom prst="straightConnector1">
            <a:avLst/>
          </a:prstGeom>
          <a:noFill/>
          <a:ln w="28575" cap="flat" cmpd="sng">
            <a:solidFill>
              <a:schemeClr val="dk1"/>
            </a:solidFill>
            <a:prstDash val="solid"/>
            <a:round/>
            <a:headEnd type="none" w="med" len="med"/>
            <a:tailEnd type="triangle" w="med" len="med"/>
          </a:ln>
        </p:spPr>
      </p:cxnSp>
      <p:cxnSp>
        <p:nvCxnSpPr>
          <p:cNvPr id="313" name="Google Shape;313;p38"/>
          <p:cNvCxnSpPr>
            <a:stCxn id="309" idx="2"/>
          </p:cNvCxnSpPr>
          <p:nvPr/>
        </p:nvCxnSpPr>
        <p:spPr>
          <a:xfrm flipH="1">
            <a:off x="4560300" y="1766975"/>
            <a:ext cx="7800" cy="846600"/>
          </a:xfrm>
          <a:prstGeom prst="straightConnector1">
            <a:avLst/>
          </a:prstGeom>
          <a:noFill/>
          <a:ln w="28575" cap="flat" cmpd="sng">
            <a:solidFill>
              <a:schemeClr val="dk1"/>
            </a:solidFill>
            <a:prstDash val="solid"/>
            <a:round/>
            <a:headEnd type="none" w="med" len="med"/>
            <a:tailEnd type="none" w="med" len="med"/>
          </a:ln>
        </p:spPr>
      </p:cxnSp>
      <p:sp>
        <p:nvSpPr>
          <p:cNvPr id="314" name="Google Shape;314;p38"/>
          <p:cNvSpPr txBox="1"/>
          <p:nvPr/>
        </p:nvSpPr>
        <p:spPr>
          <a:xfrm>
            <a:off x="602550" y="3376525"/>
            <a:ext cx="7938900" cy="7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Lato"/>
                <a:ea typeface="Lato"/>
                <a:cs typeface="Lato"/>
                <a:sym typeface="Lato"/>
              </a:rPr>
              <a:t>HD:</a:t>
            </a:r>
            <a:r>
              <a:rPr lang="en" sz="2400">
                <a:solidFill>
                  <a:schemeClr val="dk1"/>
                </a:solidFill>
                <a:latin typeface="Lato"/>
                <a:ea typeface="Lato"/>
                <a:cs typeface="Lato"/>
                <a:sym typeface="Lato"/>
              </a:rPr>
              <a:t> Students with </a:t>
            </a:r>
            <a:r>
              <a:rPr lang="en" sz="2400">
                <a:solidFill>
                  <a:srgbClr val="9FC5E8"/>
                </a:solidFill>
                <a:latin typeface="Lato"/>
                <a:ea typeface="Lato"/>
                <a:cs typeface="Lato"/>
                <a:sym typeface="Lato"/>
              </a:rPr>
              <a:t>low social desirability </a:t>
            </a:r>
            <a:r>
              <a:rPr lang="en" sz="2400">
                <a:solidFill>
                  <a:schemeClr val="dk1"/>
                </a:solidFill>
                <a:latin typeface="Lato"/>
                <a:ea typeface="Lato"/>
                <a:cs typeface="Lato"/>
                <a:sym typeface="Lato"/>
              </a:rPr>
              <a:t>perception will have a </a:t>
            </a:r>
            <a:r>
              <a:rPr lang="en" sz="2400">
                <a:solidFill>
                  <a:srgbClr val="9FC5E8"/>
                </a:solidFill>
                <a:latin typeface="Lato"/>
                <a:ea typeface="Lato"/>
                <a:cs typeface="Lato"/>
                <a:sym typeface="Lato"/>
              </a:rPr>
              <a:t>stronger relationship</a:t>
            </a:r>
            <a:r>
              <a:rPr lang="en" sz="2400">
                <a:solidFill>
                  <a:schemeClr val="dk1"/>
                </a:solidFill>
                <a:latin typeface="Lato"/>
                <a:ea typeface="Lato"/>
                <a:cs typeface="Lato"/>
                <a:sym typeface="Lato"/>
              </a:rPr>
              <a:t> between </a:t>
            </a:r>
            <a:r>
              <a:rPr lang="en" sz="2400">
                <a:solidFill>
                  <a:srgbClr val="9FC5E8"/>
                </a:solidFill>
                <a:latin typeface="Lato"/>
                <a:ea typeface="Lato"/>
                <a:cs typeface="Lato"/>
                <a:sym typeface="Lato"/>
              </a:rPr>
              <a:t>unethical reasoning </a:t>
            </a:r>
            <a:r>
              <a:rPr lang="en" sz="2400">
                <a:solidFill>
                  <a:schemeClr val="dk1"/>
                </a:solidFill>
                <a:latin typeface="Lato"/>
                <a:ea typeface="Lato"/>
                <a:cs typeface="Lato"/>
                <a:sym typeface="Lato"/>
              </a:rPr>
              <a:t>and </a:t>
            </a:r>
            <a:r>
              <a:rPr lang="en" sz="2400">
                <a:solidFill>
                  <a:srgbClr val="9FC5E8"/>
                </a:solidFill>
                <a:latin typeface="Lato"/>
                <a:ea typeface="Lato"/>
                <a:cs typeface="Lato"/>
                <a:sym typeface="Lato"/>
              </a:rPr>
              <a:t>electronic cheating </a:t>
            </a:r>
            <a:r>
              <a:rPr lang="en" sz="2400">
                <a:solidFill>
                  <a:schemeClr val="dk1"/>
                </a:solidFill>
                <a:latin typeface="Lato"/>
                <a:ea typeface="Lato"/>
                <a:cs typeface="Lato"/>
                <a:sym typeface="Lato"/>
              </a:rPr>
              <a:t>.</a:t>
            </a:r>
            <a:endParaRPr sz="2400">
              <a:solidFill>
                <a:schemeClr val="dk1"/>
              </a:solidFill>
              <a:latin typeface="Lato"/>
              <a:ea typeface="Lato"/>
              <a:cs typeface="Lato"/>
              <a:sym typeface="Lato"/>
            </a:endParaRPr>
          </a:p>
        </p:txBody>
      </p:sp>
      <p:sp>
        <p:nvSpPr>
          <p:cNvPr id="315" name="Google Shape;315;p38"/>
          <p:cNvSpPr txBox="1"/>
          <p:nvPr/>
        </p:nvSpPr>
        <p:spPr>
          <a:xfrm>
            <a:off x="6361675" y="2304475"/>
            <a:ext cx="19866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ELECTRONIC CHEATING</a:t>
            </a:r>
            <a:endParaRPr sz="1800" b="1">
              <a:solidFill>
                <a:srgbClr val="FFFFFF"/>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19"/>
        <p:cNvGrpSpPr/>
        <p:nvPr/>
      </p:nvGrpSpPr>
      <p:grpSpPr>
        <a:xfrm>
          <a:off x="0" y="0"/>
          <a:ext cx="0" cy="0"/>
          <a:chOff x="0" y="0"/>
          <a:chExt cx="0" cy="0"/>
        </a:xfrm>
      </p:grpSpPr>
      <p:sp>
        <p:nvSpPr>
          <p:cNvPr id="320" name="Google Shape;320;p39"/>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Electronic Cheating</a:t>
            </a:r>
            <a:endParaRPr/>
          </a:p>
        </p:txBody>
      </p:sp>
      <p:pic>
        <p:nvPicPr>
          <p:cNvPr id="321" name="Google Shape;321;p39"/>
          <p:cNvPicPr preferRelativeResize="0"/>
          <p:nvPr/>
        </p:nvPicPr>
        <p:blipFill>
          <a:blip r:embed="rId3">
            <a:alphaModFix/>
          </a:blip>
          <a:stretch>
            <a:fillRect/>
          </a:stretch>
        </p:blipFill>
        <p:spPr>
          <a:xfrm>
            <a:off x="253875" y="1226775"/>
            <a:ext cx="4178400" cy="2797750"/>
          </a:xfrm>
          <a:prstGeom prst="rect">
            <a:avLst/>
          </a:prstGeom>
          <a:noFill/>
          <a:ln>
            <a:noFill/>
          </a:ln>
        </p:spPr>
      </p:pic>
      <p:pic>
        <p:nvPicPr>
          <p:cNvPr id="322" name="Google Shape;322;p39"/>
          <p:cNvPicPr preferRelativeResize="0"/>
          <p:nvPr/>
        </p:nvPicPr>
        <p:blipFill>
          <a:blip r:embed="rId4">
            <a:alphaModFix/>
          </a:blip>
          <a:stretch>
            <a:fillRect/>
          </a:stretch>
        </p:blipFill>
        <p:spPr>
          <a:xfrm>
            <a:off x="4782750" y="1226775"/>
            <a:ext cx="4178400" cy="2797750"/>
          </a:xfrm>
          <a:prstGeom prst="rect">
            <a:avLst/>
          </a:prstGeom>
          <a:noFill/>
          <a:ln>
            <a:noFill/>
          </a:ln>
        </p:spPr>
      </p:pic>
      <p:sp>
        <p:nvSpPr>
          <p:cNvPr id="323" name="Google Shape;323;p39"/>
          <p:cNvSpPr txBox="1"/>
          <p:nvPr/>
        </p:nvSpPr>
        <p:spPr>
          <a:xfrm>
            <a:off x="416750" y="40824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0%</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100%</a:t>
            </a:r>
            <a:endParaRPr>
              <a:solidFill>
                <a:schemeClr val="dk1"/>
              </a:solidFill>
              <a:latin typeface="Lato"/>
              <a:ea typeface="Lato"/>
              <a:cs typeface="Lato"/>
              <a:sym typeface="Lato"/>
            </a:endParaRPr>
          </a:p>
        </p:txBody>
      </p:sp>
      <p:sp>
        <p:nvSpPr>
          <p:cNvPr id="324" name="Google Shape;324;p39"/>
          <p:cNvSpPr txBox="1"/>
          <p:nvPr/>
        </p:nvSpPr>
        <p:spPr>
          <a:xfrm>
            <a:off x="4886325" y="40824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13%</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87%</a:t>
            </a:r>
            <a:endParaRPr>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Electronic Cheating</a:t>
            </a:r>
            <a:endParaRPr/>
          </a:p>
        </p:txBody>
      </p:sp>
      <p:pic>
        <p:nvPicPr>
          <p:cNvPr id="330" name="Google Shape;330;p40"/>
          <p:cNvPicPr preferRelativeResize="0"/>
          <p:nvPr/>
        </p:nvPicPr>
        <p:blipFill>
          <a:blip r:embed="rId3">
            <a:alphaModFix/>
          </a:blip>
          <a:stretch>
            <a:fillRect/>
          </a:stretch>
        </p:blipFill>
        <p:spPr>
          <a:xfrm>
            <a:off x="216275" y="1230475"/>
            <a:ext cx="4255750" cy="2765850"/>
          </a:xfrm>
          <a:prstGeom prst="rect">
            <a:avLst/>
          </a:prstGeom>
          <a:noFill/>
          <a:ln>
            <a:noFill/>
          </a:ln>
        </p:spPr>
      </p:pic>
      <p:pic>
        <p:nvPicPr>
          <p:cNvPr id="331" name="Google Shape;331;p40"/>
          <p:cNvPicPr preferRelativeResize="0"/>
          <p:nvPr/>
        </p:nvPicPr>
        <p:blipFill>
          <a:blip r:embed="rId4">
            <a:alphaModFix/>
          </a:blip>
          <a:stretch>
            <a:fillRect/>
          </a:stretch>
        </p:blipFill>
        <p:spPr>
          <a:xfrm>
            <a:off x="4827525" y="1230502"/>
            <a:ext cx="4004775" cy="2765850"/>
          </a:xfrm>
          <a:prstGeom prst="rect">
            <a:avLst/>
          </a:prstGeom>
          <a:noFill/>
          <a:ln>
            <a:noFill/>
          </a:ln>
        </p:spPr>
      </p:pic>
      <p:sp>
        <p:nvSpPr>
          <p:cNvPr id="332" name="Google Shape;332;p40"/>
          <p:cNvSpPr txBox="1"/>
          <p:nvPr/>
        </p:nvSpPr>
        <p:spPr>
          <a:xfrm>
            <a:off x="482138" y="40824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 14%</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80%</a:t>
            </a:r>
            <a:endParaRPr>
              <a:solidFill>
                <a:schemeClr val="dk1"/>
              </a:solidFill>
              <a:latin typeface="Lato"/>
              <a:ea typeface="Lato"/>
              <a:cs typeface="Lato"/>
              <a:sym typeface="Lato"/>
            </a:endParaRPr>
          </a:p>
        </p:txBody>
      </p:sp>
      <p:sp>
        <p:nvSpPr>
          <p:cNvPr id="333" name="Google Shape;333;p40"/>
          <p:cNvSpPr txBox="1"/>
          <p:nvPr/>
        </p:nvSpPr>
        <p:spPr>
          <a:xfrm>
            <a:off x="4842400" y="4082400"/>
            <a:ext cx="3975000" cy="106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6"/>
                </a:solidFill>
                <a:latin typeface="Lato"/>
                <a:ea typeface="Lato"/>
                <a:cs typeface="Lato"/>
                <a:sym typeface="Lato"/>
              </a:rPr>
              <a:t>NON CONFORMIST</a:t>
            </a:r>
            <a:endParaRPr sz="1800">
              <a:solidFill>
                <a:schemeClr val="accent6"/>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YES: 19%</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NO: 81%</a:t>
            </a:r>
            <a:endParaRPr>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7"/>
        <p:cNvGrpSpPr/>
        <p:nvPr/>
      </p:nvGrpSpPr>
      <p:grpSpPr>
        <a:xfrm>
          <a:off x="0" y="0"/>
          <a:ext cx="0" cy="0"/>
          <a:chOff x="0" y="0"/>
          <a:chExt cx="0" cy="0"/>
        </a:xfrm>
      </p:grpSpPr>
      <p:sp>
        <p:nvSpPr>
          <p:cNvPr id="338" name="Google Shape;338;p4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Foundational vs. Aligned Findings</a:t>
            </a:r>
            <a:endParaRPr/>
          </a:p>
        </p:txBody>
      </p:sp>
      <p:sp>
        <p:nvSpPr>
          <p:cNvPr id="339" name="Google Shape;339;p41"/>
          <p:cNvSpPr txBox="1"/>
          <p:nvPr/>
        </p:nvSpPr>
        <p:spPr>
          <a:xfrm>
            <a:off x="429750" y="15622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A</a:t>
            </a:r>
            <a:endParaRPr sz="2200" b="1">
              <a:solidFill>
                <a:srgbClr val="9FC5E8"/>
              </a:solidFill>
              <a:latin typeface="Lato"/>
              <a:ea typeface="Lato"/>
              <a:cs typeface="Lato"/>
              <a:sym typeface="Lato"/>
            </a:endParaRPr>
          </a:p>
          <a:p>
            <a:pPr marL="0" lvl="0" indent="0" algn="ctr" rtl="0">
              <a:spcBef>
                <a:spcPts val="0"/>
              </a:spcBef>
              <a:spcAft>
                <a:spcPts val="0"/>
              </a:spcAft>
              <a:buNone/>
            </a:pP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40" name="Google Shape;340;p41"/>
          <p:cNvSpPr txBox="1"/>
          <p:nvPr/>
        </p:nvSpPr>
        <p:spPr>
          <a:xfrm>
            <a:off x="3470850" y="1017725"/>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FOUNDATIONAL</a:t>
            </a:r>
            <a:endParaRPr b="1">
              <a:solidFill>
                <a:srgbClr val="9FC5E8"/>
              </a:solidFill>
              <a:latin typeface="Lato"/>
              <a:ea typeface="Lato"/>
              <a:cs typeface="Lato"/>
              <a:sym typeface="Lato"/>
            </a:endParaRPr>
          </a:p>
        </p:txBody>
      </p:sp>
      <p:sp>
        <p:nvSpPr>
          <p:cNvPr id="341" name="Google Shape;341;p41"/>
          <p:cNvSpPr txBox="1"/>
          <p:nvPr/>
        </p:nvSpPr>
        <p:spPr>
          <a:xfrm>
            <a:off x="5886800" y="947650"/>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ALIGNED</a:t>
            </a:r>
            <a:endParaRPr b="1">
              <a:solidFill>
                <a:srgbClr val="9FC5E8"/>
              </a:solidFill>
              <a:latin typeface="Lato"/>
              <a:ea typeface="Lato"/>
              <a:cs typeface="Lato"/>
              <a:sym typeface="Lato"/>
            </a:endParaRPr>
          </a:p>
        </p:txBody>
      </p:sp>
      <p:pic>
        <p:nvPicPr>
          <p:cNvPr id="342" name="Google Shape;342;p41" descr="Image result for transparent check mark"/>
          <p:cNvPicPr preferRelativeResize="0"/>
          <p:nvPr/>
        </p:nvPicPr>
        <p:blipFill>
          <a:blip r:embed="rId3">
            <a:alphaModFix/>
          </a:blip>
          <a:stretch>
            <a:fillRect/>
          </a:stretch>
        </p:blipFill>
        <p:spPr>
          <a:xfrm>
            <a:off x="4122850" y="1453375"/>
            <a:ext cx="697762" cy="728100"/>
          </a:xfrm>
          <a:prstGeom prst="rect">
            <a:avLst/>
          </a:prstGeom>
          <a:noFill/>
          <a:ln>
            <a:noFill/>
          </a:ln>
        </p:spPr>
      </p:pic>
      <p:pic>
        <p:nvPicPr>
          <p:cNvPr id="343" name="Google Shape;343;p41" descr="Image result for transparent check mark"/>
          <p:cNvPicPr preferRelativeResize="0"/>
          <p:nvPr/>
        </p:nvPicPr>
        <p:blipFill>
          <a:blip r:embed="rId4">
            <a:alphaModFix/>
          </a:blip>
          <a:stretch>
            <a:fillRect/>
          </a:stretch>
        </p:blipFill>
        <p:spPr>
          <a:xfrm>
            <a:off x="6639075" y="1383300"/>
            <a:ext cx="697750" cy="754324"/>
          </a:xfrm>
          <a:prstGeom prst="rect">
            <a:avLst/>
          </a:prstGeom>
          <a:noFill/>
          <a:ln>
            <a:noFill/>
          </a:ln>
        </p:spPr>
      </p:pic>
      <p:sp>
        <p:nvSpPr>
          <p:cNvPr id="344" name="Google Shape;344;p41"/>
          <p:cNvSpPr txBox="1"/>
          <p:nvPr/>
        </p:nvSpPr>
        <p:spPr>
          <a:xfrm>
            <a:off x="990450" y="1926400"/>
            <a:ext cx="10809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CHEATING</a:t>
            </a:r>
            <a:endParaRPr>
              <a:solidFill>
                <a:srgbClr val="FFFFFF"/>
              </a:solidFill>
              <a:latin typeface="Lato"/>
              <a:ea typeface="Lato"/>
              <a:cs typeface="Lato"/>
              <a:sym typeface="Lato"/>
            </a:endParaRPr>
          </a:p>
        </p:txBody>
      </p:sp>
    </p:spTree>
  </p:cSld>
  <p:clrMapOvr>
    <a:masterClrMapping/>
  </p:clrMapOvr>
  <mc:AlternateContent>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dur="1000">
        <p:fade/>
      </p:transition>
    </mc:Choice>
    <mc:Fallback>
      <mp:transition xmlns:mp="http://schemas.microsoft.com/office/mac/powerpoint/2008/main" spd="slow"/>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Research Question </a:t>
            </a:r>
            <a:endParaRPr sz="2400"/>
          </a:p>
        </p:txBody>
      </p:sp>
      <p:sp>
        <p:nvSpPr>
          <p:cNvPr id="84" name="Google Shape;84;p15"/>
          <p:cNvSpPr txBox="1">
            <a:spLocks noGrp="1"/>
          </p:cNvSpPr>
          <p:nvPr>
            <p:ph type="body" idx="1"/>
          </p:nvPr>
        </p:nvSpPr>
        <p:spPr>
          <a:xfrm>
            <a:off x="311700" y="1491600"/>
            <a:ext cx="8520600" cy="2160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b="1"/>
              <a:t>Does </a:t>
            </a:r>
            <a:r>
              <a:rPr lang="en" sz="3600" b="1">
                <a:solidFill>
                  <a:srgbClr val="6FA8DC"/>
                </a:solidFill>
              </a:rPr>
              <a:t>social desirability </a:t>
            </a:r>
            <a:r>
              <a:rPr lang="en" sz="3600" b="1"/>
              <a:t>have an impact on </a:t>
            </a:r>
            <a:r>
              <a:rPr lang="en" sz="3600" b="1">
                <a:solidFill>
                  <a:srgbClr val="6FA8DC"/>
                </a:solidFill>
              </a:rPr>
              <a:t>academic dishonesty</a:t>
            </a:r>
            <a:r>
              <a:rPr lang="en" sz="3600" b="1"/>
              <a:t> and </a:t>
            </a:r>
            <a:r>
              <a:rPr lang="en" sz="3600" b="1">
                <a:solidFill>
                  <a:srgbClr val="6FA8DC"/>
                </a:solidFill>
              </a:rPr>
              <a:t>unethical reasoning</a:t>
            </a:r>
            <a:r>
              <a:rPr lang="en" sz="3600" b="1"/>
              <a:t> in adolescents?</a:t>
            </a:r>
            <a:endParaRPr sz="3600"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48"/>
        <p:cNvGrpSpPr/>
        <p:nvPr/>
      </p:nvGrpSpPr>
      <p:grpSpPr>
        <a:xfrm>
          <a:off x="0" y="0"/>
          <a:ext cx="0" cy="0"/>
          <a:chOff x="0" y="0"/>
          <a:chExt cx="0" cy="0"/>
        </a:xfrm>
      </p:grpSpPr>
      <p:sp>
        <p:nvSpPr>
          <p:cNvPr id="349" name="Google Shape;349;p4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Foundational vs. Aligned Findings</a:t>
            </a:r>
            <a:endParaRPr/>
          </a:p>
        </p:txBody>
      </p:sp>
      <p:sp>
        <p:nvSpPr>
          <p:cNvPr id="350" name="Google Shape;350;p42"/>
          <p:cNvSpPr txBox="1"/>
          <p:nvPr/>
        </p:nvSpPr>
        <p:spPr>
          <a:xfrm>
            <a:off x="429750" y="15622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A</a:t>
            </a:r>
            <a:endParaRPr sz="2200" b="1">
              <a:solidFill>
                <a:srgbClr val="9FC5E8"/>
              </a:solidFill>
              <a:latin typeface="Lato"/>
              <a:ea typeface="Lato"/>
              <a:cs typeface="Lato"/>
              <a:sym typeface="Lato"/>
            </a:endParaRPr>
          </a:p>
          <a:p>
            <a:pPr marL="0" lvl="0" indent="0" algn="ctr" rtl="0">
              <a:spcBef>
                <a:spcPts val="0"/>
              </a:spcBef>
              <a:spcAft>
                <a:spcPts val="0"/>
              </a:spcAft>
              <a:buNone/>
            </a:pP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51" name="Google Shape;351;p42"/>
          <p:cNvSpPr txBox="1"/>
          <p:nvPr/>
        </p:nvSpPr>
        <p:spPr>
          <a:xfrm>
            <a:off x="488150" y="24604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B</a:t>
            </a: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52" name="Google Shape;352;p42"/>
          <p:cNvSpPr txBox="1"/>
          <p:nvPr/>
        </p:nvSpPr>
        <p:spPr>
          <a:xfrm>
            <a:off x="3470850" y="1017725"/>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FOUNDATIONAL</a:t>
            </a:r>
            <a:endParaRPr b="1">
              <a:solidFill>
                <a:srgbClr val="9FC5E8"/>
              </a:solidFill>
              <a:latin typeface="Lato"/>
              <a:ea typeface="Lato"/>
              <a:cs typeface="Lato"/>
              <a:sym typeface="Lato"/>
            </a:endParaRPr>
          </a:p>
        </p:txBody>
      </p:sp>
      <p:sp>
        <p:nvSpPr>
          <p:cNvPr id="353" name="Google Shape;353;p42"/>
          <p:cNvSpPr txBox="1"/>
          <p:nvPr/>
        </p:nvSpPr>
        <p:spPr>
          <a:xfrm>
            <a:off x="5886800" y="947650"/>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ALIGNED</a:t>
            </a:r>
            <a:endParaRPr b="1">
              <a:solidFill>
                <a:srgbClr val="9FC5E8"/>
              </a:solidFill>
              <a:latin typeface="Lato"/>
              <a:ea typeface="Lato"/>
              <a:cs typeface="Lato"/>
              <a:sym typeface="Lato"/>
            </a:endParaRPr>
          </a:p>
        </p:txBody>
      </p:sp>
      <p:pic>
        <p:nvPicPr>
          <p:cNvPr id="354" name="Google Shape;354;p42" descr="Image result for transparent check mark"/>
          <p:cNvPicPr preferRelativeResize="0"/>
          <p:nvPr/>
        </p:nvPicPr>
        <p:blipFill>
          <a:blip r:embed="rId3">
            <a:alphaModFix/>
          </a:blip>
          <a:stretch>
            <a:fillRect/>
          </a:stretch>
        </p:blipFill>
        <p:spPr>
          <a:xfrm>
            <a:off x="4122850" y="1453375"/>
            <a:ext cx="697762" cy="728100"/>
          </a:xfrm>
          <a:prstGeom prst="rect">
            <a:avLst/>
          </a:prstGeom>
          <a:noFill/>
          <a:ln>
            <a:noFill/>
          </a:ln>
        </p:spPr>
      </p:pic>
      <p:pic>
        <p:nvPicPr>
          <p:cNvPr id="355" name="Google Shape;355;p42" descr="Image result for transparent check mark"/>
          <p:cNvPicPr preferRelativeResize="0"/>
          <p:nvPr/>
        </p:nvPicPr>
        <p:blipFill>
          <a:blip r:embed="rId3">
            <a:alphaModFix/>
          </a:blip>
          <a:stretch>
            <a:fillRect/>
          </a:stretch>
        </p:blipFill>
        <p:spPr>
          <a:xfrm>
            <a:off x="4122850" y="2297225"/>
            <a:ext cx="697762" cy="728100"/>
          </a:xfrm>
          <a:prstGeom prst="rect">
            <a:avLst/>
          </a:prstGeom>
          <a:noFill/>
          <a:ln>
            <a:noFill/>
          </a:ln>
        </p:spPr>
      </p:pic>
      <p:pic>
        <p:nvPicPr>
          <p:cNvPr id="356" name="Google Shape;356;p42" descr="Image result for transparent check mark"/>
          <p:cNvPicPr preferRelativeResize="0"/>
          <p:nvPr/>
        </p:nvPicPr>
        <p:blipFill>
          <a:blip r:embed="rId4">
            <a:alphaModFix/>
          </a:blip>
          <a:stretch>
            <a:fillRect/>
          </a:stretch>
        </p:blipFill>
        <p:spPr>
          <a:xfrm>
            <a:off x="6639075" y="1383300"/>
            <a:ext cx="697750" cy="754324"/>
          </a:xfrm>
          <a:prstGeom prst="rect">
            <a:avLst/>
          </a:prstGeom>
          <a:noFill/>
          <a:ln>
            <a:noFill/>
          </a:ln>
        </p:spPr>
      </p:pic>
      <p:pic>
        <p:nvPicPr>
          <p:cNvPr id="357" name="Google Shape;357;p42" descr="Image result for transparent check mark"/>
          <p:cNvPicPr preferRelativeResize="0"/>
          <p:nvPr/>
        </p:nvPicPr>
        <p:blipFill>
          <a:blip r:embed="rId4">
            <a:alphaModFix/>
          </a:blip>
          <a:stretch>
            <a:fillRect/>
          </a:stretch>
        </p:blipFill>
        <p:spPr>
          <a:xfrm>
            <a:off x="6639075" y="2277775"/>
            <a:ext cx="697750" cy="754325"/>
          </a:xfrm>
          <a:prstGeom prst="rect">
            <a:avLst/>
          </a:prstGeom>
          <a:noFill/>
          <a:ln>
            <a:noFill/>
          </a:ln>
        </p:spPr>
      </p:pic>
      <p:sp>
        <p:nvSpPr>
          <p:cNvPr id="358" name="Google Shape;358;p42"/>
          <p:cNvSpPr txBox="1"/>
          <p:nvPr/>
        </p:nvSpPr>
        <p:spPr>
          <a:xfrm>
            <a:off x="990450" y="1926400"/>
            <a:ext cx="10809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CHEATING</a:t>
            </a:r>
            <a:endParaRPr>
              <a:solidFill>
                <a:srgbClr val="FFFFFF"/>
              </a:solidFill>
              <a:latin typeface="Lato"/>
              <a:ea typeface="Lato"/>
              <a:cs typeface="Lato"/>
              <a:sym typeface="Lato"/>
            </a:endParaRPr>
          </a:p>
        </p:txBody>
      </p:sp>
      <p:sp>
        <p:nvSpPr>
          <p:cNvPr id="359" name="Google Shape;359;p42"/>
          <p:cNvSpPr txBox="1"/>
          <p:nvPr/>
        </p:nvSpPr>
        <p:spPr>
          <a:xfrm>
            <a:off x="852600" y="2810050"/>
            <a:ext cx="13281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PLAGIARISM</a:t>
            </a:r>
            <a:endParaRPr>
              <a:solidFill>
                <a:srgbClr val="FFFFFF"/>
              </a:solidFill>
              <a:latin typeface="Lato"/>
              <a:ea typeface="Lato"/>
              <a:cs typeface="Lato"/>
              <a:sym typeface="Lato"/>
            </a:endParaRPr>
          </a:p>
        </p:txBody>
      </p:sp>
    </p:spTree>
  </p:cSld>
  <p:clrMapOvr>
    <a:masterClrMapping/>
  </p:clrMapOvr>
  <mc:AlternateContent>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dur="1000">
        <p:fade/>
      </p:transition>
    </mc:Choice>
    <mc:Fallback>
      <mp:transition xmlns:mp="http://schemas.microsoft.com/office/mac/powerpoint/2008/main" spd="slow"/>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3"/>
        <p:cNvGrpSpPr/>
        <p:nvPr/>
      </p:nvGrpSpPr>
      <p:grpSpPr>
        <a:xfrm>
          <a:off x="0" y="0"/>
          <a:ext cx="0" cy="0"/>
          <a:chOff x="0" y="0"/>
          <a:chExt cx="0" cy="0"/>
        </a:xfrm>
      </p:grpSpPr>
      <p:sp>
        <p:nvSpPr>
          <p:cNvPr id="364" name="Google Shape;364;p4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Foundational vs. Aligned Findings</a:t>
            </a:r>
            <a:endParaRPr/>
          </a:p>
        </p:txBody>
      </p:sp>
      <p:sp>
        <p:nvSpPr>
          <p:cNvPr id="365" name="Google Shape;365;p43"/>
          <p:cNvSpPr txBox="1"/>
          <p:nvPr/>
        </p:nvSpPr>
        <p:spPr>
          <a:xfrm>
            <a:off x="429750" y="15622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A</a:t>
            </a:r>
            <a:endParaRPr sz="2200" b="1">
              <a:solidFill>
                <a:srgbClr val="9FC5E8"/>
              </a:solidFill>
              <a:latin typeface="Lato"/>
              <a:ea typeface="Lato"/>
              <a:cs typeface="Lato"/>
              <a:sym typeface="Lato"/>
            </a:endParaRPr>
          </a:p>
          <a:p>
            <a:pPr marL="0" lvl="0" indent="0" algn="ctr" rtl="0">
              <a:spcBef>
                <a:spcPts val="0"/>
              </a:spcBef>
              <a:spcAft>
                <a:spcPts val="0"/>
              </a:spcAft>
              <a:buNone/>
            </a:pP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66" name="Google Shape;366;p43"/>
          <p:cNvSpPr txBox="1"/>
          <p:nvPr/>
        </p:nvSpPr>
        <p:spPr>
          <a:xfrm>
            <a:off x="488150" y="24604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B</a:t>
            </a: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67" name="Google Shape;367;p43"/>
          <p:cNvSpPr txBox="1"/>
          <p:nvPr/>
        </p:nvSpPr>
        <p:spPr>
          <a:xfrm>
            <a:off x="429750" y="32499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C</a:t>
            </a: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68" name="Google Shape;368;p43"/>
          <p:cNvSpPr txBox="1"/>
          <p:nvPr/>
        </p:nvSpPr>
        <p:spPr>
          <a:xfrm>
            <a:off x="3470850" y="1017725"/>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FOUNDATIONAL</a:t>
            </a:r>
            <a:endParaRPr b="1">
              <a:solidFill>
                <a:srgbClr val="9FC5E8"/>
              </a:solidFill>
              <a:latin typeface="Lato"/>
              <a:ea typeface="Lato"/>
              <a:cs typeface="Lato"/>
              <a:sym typeface="Lato"/>
            </a:endParaRPr>
          </a:p>
        </p:txBody>
      </p:sp>
      <p:sp>
        <p:nvSpPr>
          <p:cNvPr id="369" name="Google Shape;369;p43"/>
          <p:cNvSpPr txBox="1"/>
          <p:nvPr/>
        </p:nvSpPr>
        <p:spPr>
          <a:xfrm>
            <a:off x="5886800" y="947650"/>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ALIGNED</a:t>
            </a:r>
            <a:endParaRPr b="1">
              <a:solidFill>
                <a:srgbClr val="9FC5E8"/>
              </a:solidFill>
              <a:latin typeface="Lato"/>
              <a:ea typeface="Lato"/>
              <a:cs typeface="Lato"/>
              <a:sym typeface="Lato"/>
            </a:endParaRPr>
          </a:p>
        </p:txBody>
      </p:sp>
      <p:pic>
        <p:nvPicPr>
          <p:cNvPr id="370" name="Google Shape;370;p43" descr="Image result for transparent check mark"/>
          <p:cNvPicPr preferRelativeResize="0"/>
          <p:nvPr/>
        </p:nvPicPr>
        <p:blipFill>
          <a:blip r:embed="rId3">
            <a:alphaModFix/>
          </a:blip>
          <a:stretch>
            <a:fillRect/>
          </a:stretch>
        </p:blipFill>
        <p:spPr>
          <a:xfrm>
            <a:off x="4122850" y="1453375"/>
            <a:ext cx="697762" cy="728100"/>
          </a:xfrm>
          <a:prstGeom prst="rect">
            <a:avLst/>
          </a:prstGeom>
          <a:noFill/>
          <a:ln>
            <a:noFill/>
          </a:ln>
        </p:spPr>
      </p:pic>
      <p:pic>
        <p:nvPicPr>
          <p:cNvPr id="371" name="Google Shape;371;p43" descr="Image result for transparent check mark"/>
          <p:cNvPicPr preferRelativeResize="0"/>
          <p:nvPr/>
        </p:nvPicPr>
        <p:blipFill>
          <a:blip r:embed="rId3">
            <a:alphaModFix/>
          </a:blip>
          <a:stretch>
            <a:fillRect/>
          </a:stretch>
        </p:blipFill>
        <p:spPr>
          <a:xfrm>
            <a:off x="4122850" y="2297225"/>
            <a:ext cx="697762" cy="728100"/>
          </a:xfrm>
          <a:prstGeom prst="rect">
            <a:avLst/>
          </a:prstGeom>
          <a:noFill/>
          <a:ln>
            <a:noFill/>
          </a:ln>
        </p:spPr>
      </p:pic>
      <p:pic>
        <p:nvPicPr>
          <p:cNvPr id="372" name="Google Shape;372;p43" descr="Image result for transparent check mark"/>
          <p:cNvPicPr preferRelativeResize="0"/>
          <p:nvPr/>
        </p:nvPicPr>
        <p:blipFill>
          <a:blip r:embed="rId3">
            <a:alphaModFix/>
          </a:blip>
          <a:stretch>
            <a:fillRect/>
          </a:stretch>
        </p:blipFill>
        <p:spPr>
          <a:xfrm>
            <a:off x="4122850" y="3224937"/>
            <a:ext cx="697762" cy="728100"/>
          </a:xfrm>
          <a:prstGeom prst="rect">
            <a:avLst/>
          </a:prstGeom>
          <a:noFill/>
          <a:ln>
            <a:noFill/>
          </a:ln>
        </p:spPr>
      </p:pic>
      <p:pic>
        <p:nvPicPr>
          <p:cNvPr id="373" name="Google Shape;373;p43" descr="Image result for transparent check mark"/>
          <p:cNvPicPr preferRelativeResize="0"/>
          <p:nvPr/>
        </p:nvPicPr>
        <p:blipFill>
          <a:blip r:embed="rId4">
            <a:alphaModFix/>
          </a:blip>
          <a:stretch>
            <a:fillRect/>
          </a:stretch>
        </p:blipFill>
        <p:spPr>
          <a:xfrm>
            <a:off x="6639075" y="1383300"/>
            <a:ext cx="697750" cy="754324"/>
          </a:xfrm>
          <a:prstGeom prst="rect">
            <a:avLst/>
          </a:prstGeom>
          <a:noFill/>
          <a:ln>
            <a:noFill/>
          </a:ln>
        </p:spPr>
      </p:pic>
      <p:pic>
        <p:nvPicPr>
          <p:cNvPr id="374" name="Google Shape;374;p43" descr="Image result for transparent check mark"/>
          <p:cNvPicPr preferRelativeResize="0"/>
          <p:nvPr/>
        </p:nvPicPr>
        <p:blipFill>
          <a:blip r:embed="rId4">
            <a:alphaModFix/>
          </a:blip>
          <a:stretch>
            <a:fillRect/>
          </a:stretch>
        </p:blipFill>
        <p:spPr>
          <a:xfrm>
            <a:off x="6639075" y="2277775"/>
            <a:ext cx="697750" cy="754325"/>
          </a:xfrm>
          <a:prstGeom prst="rect">
            <a:avLst/>
          </a:prstGeom>
          <a:noFill/>
          <a:ln>
            <a:noFill/>
          </a:ln>
        </p:spPr>
      </p:pic>
      <p:pic>
        <p:nvPicPr>
          <p:cNvPr id="375" name="Google Shape;375;p43" descr="Image result for transparent check mark"/>
          <p:cNvPicPr preferRelativeResize="0"/>
          <p:nvPr/>
        </p:nvPicPr>
        <p:blipFill>
          <a:blip r:embed="rId4">
            <a:alphaModFix/>
          </a:blip>
          <a:stretch>
            <a:fillRect/>
          </a:stretch>
        </p:blipFill>
        <p:spPr>
          <a:xfrm>
            <a:off x="6639075" y="3249962"/>
            <a:ext cx="697750" cy="754324"/>
          </a:xfrm>
          <a:prstGeom prst="rect">
            <a:avLst/>
          </a:prstGeom>
          <a:noFill/>
          <a:ln>
            <a:noFill/>
          </a:ln>
        </p:spPr>
      </p:pic>
      <p:sp>
        <p:nvSpPr>
          <p:cNvPr id="376" name="Google Shape;376;p43"/>
          <p:cNvSpPr txBox="1"/>
          <p:nvPr/>
        </p:nvSpPr>
        <p:spPr>
          <a:xfrm>
            <a:off x="990450" y="1926400"/>
            <a:ext cx="10809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CHEATING</a:t>
            </a:r>
            <a:endParaRPr>
              <a:solidFill>
                <a:srgbClr val="FFFFFF"/>
              </a:solidFill>
              <a:latin typeface="Lato"/>
              <a:ea typeface="Lato"/>
              <a:cs typeface="Lato"/>
              <a:sym typeface="Lato"/>
            </a:endParaRPr>
          </a:p>
        </p:txBody>
      </p:sp>
      <p:sp>
        <p:nvSpPr>
          <p:cNvPr id="377" name="Google Shape;377;p43"/>
          <p:cNvSpPr txBox="1"/>
          <p:nvPr/>
        </p:nvSpPr>
        <p:spPr>
          <a:xfrm>
            <a:off x="852600" y="2810050"/>
            <a:ext cx="13281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PLAGIARISM</a:t>
            </a:r>
            <a:endParaRPr>
              <a:solidFill>
                <a:srgbClr val="FFFFFF"/>
              </a:solidFill>
              <a:latin typeface="Lato"/>
              <a:ea typeface="Lato"/>
              <a:cs typeface="Lato"/>
              <a:sym typeface="Lato"/>
            </a:endParaRPr>
          </a:p>
        </p:txBody>
      </p:sp>
      <p:sp>
        <p:nvSpPr>
          <p:cNvPr id="378" name="Google Shape;378;p43"/>
          <p:cNvSpPr txBox="1"/>
          <p:nvPr/>
        </p:nvSpPr>
        <p:spPr>
          <a:xfrm>
            <a:off x="753075" y="3589375"/>
            <a:ext cx="15513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OUTSIDE HELP</a:t>
            </a:r>
            <a:endParaRPr>
              <a:solidFill>
                <a:srgbClr val="FFFFFF"/>
              </a:solidFill>
              <a:latin typeface="Lato"/>
              <a:ea typeface="Lato"/>
              <a:cs typeface="Lato"/>
              <a:sym typeface="Lato"/>
            </a:endParaRPr>
          </a:p>
        </p:txBody>
      </p:sp>
    </p:spTree>
  </p:cSld>
  <p:clrMapOvr>
    <a:masterClrMapping/>
  </p:clrMapOvr>
  <mc:AlternateContent>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dur="1000">
        <p:fade/>
      </p:transition>
    </mc:Choice>
    <mc:Fallback>
      <mp:transition xmlns:mp="http://schemas.microsoft.com/office/mac/powerpoint/2008/main" spd="slow"/>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2"/>
        <p:cNvGrpSpPr/>
        <p:nvPr/>
      </p:nvGrpSpPr>
      <p:grpSpPr>
        <a:xfrm>
          <a:off x="0" y="0"/>
          <a:ext cx="0" cy="0"/>
          <a:chOff x="0" y="0"/>
          <a:chExt cx="0" cy="0"/>
        </a:xfrm>
      </p:grpSpPr>
      <p:sp>
        <p:nvSpPr>
          <p:cNvPr id="383" name="Google Shape;383;p4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Foundational vs. Aligned Findings</a:t>
            </a:r>
            <a:endParaRPr/>
          </a:p>
        </p:txBody>
      </p:sp>
      <p:sp>
        <p:nvSpPr>
          <p:cNvPr id="384" name="Google Shape;384;p44"/>
          <p:cNvSpPr txBox="1"/>
          <p:nvPr/>
        </p:nvSpPr>
        <p:spPr>
          <a:xfrm>
            <a:off x="429750" y="15622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A</a:t>
            </a:r>
            <a:endParaRPr sz="2200" b="1">
              <a:solidFill>
                <a:srgbClr val="9FC5E8"/>
              </a:solidFill>
              <a:latin typeface="Lato"/>
              <a:ea typeface="Lato"/>
              <a:cs typeface="Lato"/>
              <a:sym typeface="Lato"/>
            </a:endParaRPr>
          </a:p>
          <a:p>
            <a:pPr marL="0" lvl="0" indent="0" algn="ctr" rtl="0">
              <a:spcBef>
                <a:spcPts val="0"/>
              </a:spcBef>
              <a:spcAft>
                <a:spcPts val="0"/>
              </a:spcAft>
              <a:buNone/>
            </a:pP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85" name="Google Shape;385;p44"/>
          <p:cNvSpPr txBox="1"/>
          <p:nvPr/>
        </p:nvSpPr>
        <p:spPr>
          <a:xfrm>
            <a:off x="488150" y="24604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B</a:t>
            </a: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86" name="Google Shape;386;p44"/>
          <p:cNvSpPr txBox="1"/>
          <p:nvPr/>
        </p:nvSpPr>
        <p:spPr>
          <a:xfrm>
            <a:off x="429750" y="3249975"/>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C</a:t>
            </a: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87" name="Google Shape;387;p44"/>
          <p:cNvSpPr txBox="1"/>
          <p:nvPr/>
        </p:nvSpPr>
        <p:spPr>
          <a:xfrm>
            <a:off x="488150" y="4152650"/>
            <a:ext cx="2202300" cy="5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Lato"/>
                <a:ea typeface="Lato"/>
                <a:cs typeface="Lato"/>
                <a:sym typeface="Lato"/>
              </a:rPr>
              <a:t>HYPOTHESIS </a:t>
            </a:r>
            <a:r>
              <a:rPr lang="en" sz="2200" b="1">
                <a:solidFill>
                  <a:srgbClr val="9FC5E8"/>
                </a:solidFill>
                <a:latin typeface="Lato"/>
                <a:ea typeface="Lato"/>
                <a:cs typeface="Lato"/>
                <a:sym typeface="Lato"/>
              </a:rPr>
              <a:t>D</a:t>
            </a:r>
            <a:r>
              <a:rPr lang="en" sz="2200" b="1">
                <a:solidFill>
                  <a:schemeClr val="dk1"/>
                </a:solidFill>
                <a:latin typeface="Lato"/>
                <a:ea typeface="Lato"/>
                <a:cs typeface="Lato"/>
                <a:sym typeface="Lato"/>
              </a:rPr>
              <a:t> </a:t>
            </a:r>
            <a:endParaRPr sz="2200" b="1">
              <a:solidFill>
                <a:schemeClr val="dk1"/>
              </a:solidFill>
              <a:latin typeface="Lato"/>
              <a:ea typeface="Lato"/>
              <a:cs typeface="Lato"/>
              <a:sym typeface="Lato"/>
            </a:endParaRPr>
          </a:p>
        </p:txBody>
      </p:sp>
      <p:sp>
        <p:nvSpPr>
          <p:cNvPr id="388" name="Google Shape;388;p44"/>
          <p:cNvSpPr txBox="1"/>
          <p:nvPr/>
        </p:nvSpPr>
        <p:spPr>
          <a:xfrm>
            <a:off x="3470850" y="1017725"/>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FOUNDATIONAL</a:t>
            </a:r>
            <a:endParaRPr b="1">
              <a:solidFill>
                <a:srgbClr val="9FC5E8"/>
              </a:solidFill>
              <a:latin typeface="Lato"/>
              <a:ea typeface="Lato"/>
              <a:cs typeface="Lato"/>
              <a:sym typeface="Lato"/>
            </a:endParaRPr>
          </a:p>
        </p:txBody>
      </p:sp>
      <p:sp>
        <p:nvSpPr>
          <p:cNvPr id="389" name="Google Shape;389;p44"/>
          <p:cNvSpPr txBox="1"/>
          <p:nvPr/>
        </p:nvSpPr>
        <p:spPr>
          <a:xfrm>
            <a:off x="5886800" y="947650"/>
            <a:ext cx="2202300" cy="2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9FC5E8"/>
                </a:solidFill>
                <a:latin typeface="Lato"/>
                <a:ea typeface="Lato"/>
                <a:cs typeface="Lato"/>
                <a:sym typeface="Lato"/>
              </a:rPr>
              <a:t>ALIGNED</a:t>
            </a:r>
            <a:endParaRPr b="1">
              <a:solidFill>
                <a:srgbClr val="9FC5E8"/>
              </a:solidFill>
              <a:latin typeface="Lato"/>
              <a:ea typeface="Lato"/>
              <a:cs typeface="Lato"/>
              <a:sym typeface="Lato"/>
            </a:endParaRPr>
          </a:p>
        </p:txBody>
      </p:sp>
      <p:pic>
        <p:nvPicPr>
          <p:cNvPr id="390" name="Google Shape;390;p44" descr="Image result for transparent check mark"/>
          <p:cNvPicPr preferRelativeResize="0"/>
          <p:nvPr/>
        </p:nvPicPr>
        <p:blipFill>
          <a:blip r:embed="rId3">
            <a:alphaModFix/>
          </a:blip>
          <a:stretch>
            <a:fillRect/>
          </a:stretch>
        </p:blipFill>
        <p:spPr>
          <a:xfrm>
            <a:off x="4122850" y="1453375"/>
            <a:ext cx="697762" cy="728100"/>
          </a:xfrm>
          <a:prstGeom prst="rect">
            <a:avLst/>
          </a:prstGeom>
          <a:noFill/>
          <a:ln>
            <a:noFill/>
          </a:ln>
        </p:spPr>
      </p:pic>
      <p:pic>
        <p:nvPicPr>
          <p:cNvPr id="391" name="Google Shape;391;p44" descr="Image result for transparent check mark"/>
          <p:cNvPicPr preferRelativeResize="0"/>
          <p:nvPr/>
        </p:nvPicPr>
        <p:blipFill>
          <a:blip r:embed="rId3">
            <a:alphaModFix/>
          </a:blip>
          <a:stretch>
            <a:fillRect/>
          </a:stretch>
        </p:blipFill>
        <p:spPr>
          <a:xfrm>
            <a:off x="4122850" y="2297225"/>
            <a:ext cx="697762" cy="728100"/>
          </a:xfrm>
          <a:prstGeom prst="rect">
            <a:avLst/>
          </a:prstGeom>
          <a:noFill/>
          <a:ln>
            <a:noFill/>
          </a:ln>
        </p:spPr>
      </p:pic>
      <p:pic>
        <p:nvPicPr>
          <p:cNvPr id="392" name="Google Shape;392;p44" descr="Image result for transparent check mark"/>
          <p:cNvPicPr preferRelativeResize="0"/>
          <p:nvPr/>
        </p:nvPicPr>
        <p:blipFill>
          <a:blip r:embed="rId3">
            <a:alphaModFix/>
          </a:blip>
          <a:stretch>
            <a:fillRect/>
          </a:stretch>
        </p:blipFill>
        <p:spPr>
          <a:xfrm>
            <a:off x="4122850" y="3224937"/>
            <a:ext cx="697762" cy="728100"/>
          </a:xfrm>
          <a:prstGeom prst="rect">
            <a:avLst/>
          </a:prstGeom>
          <a:noFill/>
          <a:ln>
            <a:noFill/>
          </a:ln>
        </p:spPr>
      </p:pic>
      <p:pic>
        <p:nvPicPr>
          <p:cNvPr id="393" name="Google Shape;393;p44" descr="Image result for transparent check mark"/>
          <p:cNvPicPr preferRelativeResize="0"/>
          <p:nvPr/>
        </p:nvPicPr>
        <p:blipFill>
          <a:blip r:embed="rId3">
            <a:alphaModFix/>
          </a:blip>
          <a:stretch>
            <a:fillRect/>
          </a:stretch>
        </p:blipFill>
        <p:spPr>
          <a:xfrm>
            <a:off x="4122850" y="4152650"/>
            <a:ext cx="697762" cy="728100"/>
          </a:xfrm>
          <a:prstGeom prst="rect">
            <a:avLst/>
          </a:prstGeom>
          <a:noFill/>
          <a:ln>
            <a:noFill/>
          </a:ln>
        </p:spPr>
      </p:pic>
      <p:pic>
        <p:nvPicPr>
          <p:cNvPr id="394" name="Google Shape;394;p44" descr="Image result for transparent check mark"/>
          <p:cNvPicPr preferRelativeResize="0"/>
          <p:nvPr/>
        </p:nvPicPr>
        <p:blipFill>
          <a:blip r:embed="rId4">
            <a:alphaModFix/>
          </a:blip>
          <a:stretch>
            <a:fillRect/>
          </a:stretch>
        </p:blipFill>
        <p:spPr>
          <a:xfrm>
            <a:off x="6639075" y="1383300"/>
            <a:ext cx="697750" cy="754324"/>
          </a:xfrm>
          <a:prstGeom prst="rect">
            <a:avLst/>
          </a:prstGeom>
          <a:noFill/>
          <a:ln>
            <a:noFill/>
          </a:ln>
        </p:spPr>
      </p:pic>
      <p:pic>
        <p:nvPicPr>
          <p:cNvPr id="395" name="Google Shape;395;p44" descr="Image result for transparent check mark"/>
          <p:cNvPicPr preferRelativeResize="0"/>
          <p:nvPr/>
        </p:nvPicPr>
        <p:blipFill>
          <a:blip r:embed="rId4">
            <a:alphaModFix/>
          </a:blip>
          <a:stretch>
            <a:fillRect/>
          </a:stretch>
        </p:blipFill>
        <p:spPr>
          <a:xfrm>
            <a:off x="6639075" y="2277775"/>
            <a:ext cx="697750" cy="754325"/>
          </a:xfrm>
          <a:prstGeom prst="rect">
            <a:avLst/>
          </a:prstGeom>
          <a:noFill/>
          <a:ln>
            <a:noFill/>
          </a:ln>
        </p:spPr>
      </p:pic>
      <p:pic>
        <p:nvPicPr>
          <p:cNvPr id="396" name="Google Shape;396;p44" descr="Image result for transparent check mark"/>
          <p:cNvPicPr preferRelativeResize="0"/>
          <p:nvPr/>
        </p:nvPicPr>
        <p:blipFill>
          <a:blip r:embed="rId4">
            <a:alphaModFix/>
          </a:blip>
          <a:stretch>
            <a:fillRect/>
          </a:stretch>
        </p:blipFill>
        <p:spPr>
          <a:xfrm>
            <a:off x="6639075" y="3249962"/>
            <a:ext cx="697750" cy="754324"/>
          </a:xfrm>
          <a:prstGeom prst="rect">
            <a:avLst/>
          </a:prstGeom>
          <a:noFill/>
          <a:ln>
            <a:noFill/>
          </a:ln>
        </p:spPr>
      </p:pic>
      <p:pic>
        <p:nvPicPr>
          <p:cNvPr id="397" name="Google Shape;397;p44" descr="Image result for transparent check mark"/>
          <p:cNvPicPr preferRelativeResize="0"/>
          <p:nvPr/>
        </p:nvPicPr>
        <p:blipFill>
          <a:blip r:embed="rId4">
            <a:alphaModFix/>
          </a:blip>
          <a:stretch>
            <a:fillRect/>
          </a:stretch>
        </p:blipFill>
        <p:spPr>
          <a:xfrm>
            <a:off x="6639075" y="4139538"/>
            <a:ext cx="697750" cy="754324"/>
          </a:xfrm>
          <a:prstGeom prst="rect">
            <a:avLst/>
          </a:prstGeom>
          <a:noFill/>
          <a:ln>
            <a:noFill/>
          </a:ln>
        </p:spPr>
      </p:pic>
      <p:sp>
        <p:nvSpPr>
          <p:cNvPr id="398" name="Google Shape;398;p44"/>
          <p:cNvSpPr txBox="1"/>
          <p:nvPr/>
        </p:nvSpPr>
        <p:spPr>
          <a:xfrm>
            <a:off x="990450" y="1926400"/>
            <a:ext cx="10809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CHEATING</a:t>
            </a:r>
            <a:endParaRPr>
              <a:solidFill>
                <a:srgbClr val="FFFFFF"/>
              </a:solidFill>
              <a:latin typeface="Lato"/>
              <a:ea typeface="Lato"/>
              <a:cs typeface="Lato"/>
              <a:sym typeface="Lato"/>
            </a:endParaRPr>
          </a:p>
        </p:txBody>
      </p:sp>
      <p:sp>
        <p:nvSpPr>
          <p:cNvPr id="399" name="Google Shape;399;p44"/>
          <p:cNvSpPr txBox="1"/>
          <p:nvPr/>
        </p:nvSpPr>
        <p:spPr>
          <a:xfrm>
            <a:off x="852600" y="2810050"/>
            <a:ext cx="13281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PLAGIARISM</a:t>
            </a:r>
            <a:endParaRPr>
              <a:solidFill>
                <a:srgbClr val="FFFFFF"/>
              </a:solidFill>
              <a:latin typeface="Lato"/>
              <a:ea typeface="Lato"/>
              <a:cs typeface="Lato"/>
              <a:sym typeface="Lato"/>
            </a:endParaRPr>
          </a:p>
        </p:txBody>
      </p:sp>
      <p:sp>
        <p:nvSpPr>
          <p:cNvPr id="400" name="Google Shape;400;p44"/>
          <p:cNvSpPr txBox="1"/>
          <p:nvPr/>
        </p:nvSpPr>
        <p:spPr>
          <a:xfrm>
            <a:off x="753075" y="3589375"/>
            <a:ext cx="15513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OUTSIDE HELP</a:t>
            </a:r>
            <a:endParaRPr>
              <a:solidFill>
                <a:srgbClr val="FFFFFF"/>
              </a:solidFill>
              <a:latin typeface="Lato"/>
              <a:ea typeface="Lato"/>
              <a:cs typeface="Lato"/>
              <a:sym typeface="Lato"/>
            </a:endParaRPr>
          </a:p>
        </p:txBody>
      </p:sp>
      <p:sp>
        <p:nvSpPr>
          <p:cNvPr id="401" name="Google Shape;401;p44"/>
          <p:cNvSpPr txBox="1"/>
          <p:nvPr/>
        </p:nvSpPr>
        <p:spPr>
          <a:xfrm>
            <a:off x="852600" y="4564000"/>
            <a:ext cx="1328100" cy="4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ELECTRONIC</a:t>
            </a:r>
            <a:endParaRPr>
              <a:solidFill>
                <a:srgbClr val="FFFFFF"/>
              </a:solidFill>
              <a:latin typeface="Lato"/>
              <a:ea typeface="Lato"/>
              <a:cs typeface="Lato"/>
              <a:sym typeface="Lato"/>
            </a:endParaRPr>
          </a:p>
        </p:txBody>
      </p:sp>
    </p:spTree>
  </p:cSld>
  <p:clrMapOvr>
    <a:masterClrMapping/>
  </p:clrMapOvr>
  <mc:AlternateContent>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Requires="p14">
      <p:transition spd="slow" p14:dur="1000">
        <p:fade/>
      </p:transition>
    </mc:Choice>
    <mc:Fallback>
      <mp:transition xmlns:mp="http://schemas.microsoft.com/office/mac/powerpoint/2008/main" spd="slow"/>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5"/>
        <p:cNvGrpSpPr/>
        <p:nvPr/>
      </p:nvGrpSpPr>
      <p:grpSpPr>
        <a:xfrm>
          <a:off x="0" y="0"/>
          <a:ext cx="0" cy="0"/>
          <a:chOff x="0" y="0"/>
          <a:chExt cx="0" cy="0"/>
        </a:xfrm>
      </p:grpSpPr>
      <p:sp>
        <p:nvSpPr>
          <p:cNvPr id="406" name="Google Shape;406;p45"/>
          <p:cNvSpPr txBox="1">
            <a:spLocks noGrp="1"/>
          </p:cNvSpPr>
          <p:nvPr>
            <p:ph type="title"/>
          </p:nvPr>
        </p:nvSpPr>
        <p:spPr>
          <a:xfrm>
            <a:off x="495000" y="1602725"/>
            <a:ext cx="8154000" cy="64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REFLECTION OF FINDINGS</a:t>
            </a:r>
            <a:endParaRPr sz="6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0"/>
        <p:cNvGrpSpPr/>
        <p:nvPr/>
      </p:nvGrpSpPr>
      <p:grpSpPr>
        <a:xfrm>
          <a:off x="0" y="0"/>
          <a:ext cx="0" cy="0"/>
          <a:chOff x="0" y="0"/>
          <a:chExt cx="0" cy="0"/>
        </a:xfrm>
      </p:grpSpPr>
      <p:sp>
        <p:nvSpPr>
          <p:cNvPr id="411" name="Google Shape;411;p4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IMPLICATIONS</a:t>
            </a:r>
            <a:endParaRPr/>
          </a:p>
        </p:txBody>
      </p:sp>
      <p:sp>
        <p:nvSpPr>
          <p:cNvPr id="412" name="Google Shape;412;p46"/>
          <p:cNvSpPr txBox="1"/>
          <p:nvPr/>
        </p:nvSpPr>
        <p:spPr>
          <a:xfrm>
            <a:off x="571750" y="1773788"/>
            <a:ext cx="7335000" cy="645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Conformity traits ultimately influenced the results</a:t>
            </a:r>
            <a:endParaRPr sz="2400">
              <a:solidFill>
                <a:schemeClr val="dk1"/>
              </a:solidFill>
              <a:latin typeface="Lato"/>
              <a:ea typeface="Lato"/>
              <a:cs typeface="Lato"/>
              <a:sym typeface="Lato"/>
            </a:endParaRPr>
          </a:p>
        </p:txBody>
      </p:sp>
      <p:sp>
        <p:nvSpPr>
          <p:cNvPr id="413" name="Google Shape;413;p46"/>
          <p:cNvSpPr txBox="1"/>
          <p:nvPr/>
        </p:nvSpPr>
        <p:spPr>
          <a:xfrm>
            <a:off x="419325" y="1017725"/>
            <a:ext cx="47241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Lato"/>
                <a:ea typeface="Lato"/>
                <a:cs typeface="Lato"/>
                <a:sym typeface="Lato"/>
              </a:rPr>
              <a:t>WHY DID THE ALIGNED RESULTS DIFFER?</a:t>
            </a:r>
            <a:endParaRPr sz="1800" b="1">
              <a:solidFill>
                <a:schemeClr val="lt1"/>
              </a:solidFill>
              <a:latin typeface="Lato"/>
              <a:ea typeface="Lato"/>
              <a:cs typeface="Lato"/>
              <a:sym typeface="Lato"/>
            </a:endParaRPr>
          </a:p>
        </p:txBody>
      </p:sp>
      <p:sp>
        <p:nvSpPr>
          <p:cNvPr id="414" name="Google Shape;414;p46"/>
          <p:cNvSpPr txBox="1"/>
          <p:nvPr/>
        </p:nvSpPr>
        <p:spPr>
          <a:xfrm>
            <a:off x="490050" y="3369700"/>
            <a:ext cx="8163900" cy="645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Unethical reasoning responses can help instructors see the faults in the current education system  </a:t>
            </a:r>
            <a:endParaRPr sz="2400">
              <a:solidFill>
                <a:schemeClr val="dk1"/>
              </a:solidFill>
              <a:latin typeface="Lato"/>
              <a:ea typeface="Lato"/>
              <a:cs typeface="Lato"/>
              <a:sym typeface="Lato"/>
            </a:endParaRPr>
          </a:p>
        </p:txBody>
      </p:sp>
      <p:sp>
        <p:nvSpPr>
          <p:cNvPr id="415" name="Google Shape;415;p46"/>
          <p:cNvSpPr txBox="1"/>
          <p:nvPr/>
        </p:nvSpPr>
        <p:spPr>
          <a:xfrm>
            <a:off x="311700" y="2571750"/>
            <a:ext cx="5446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Lato"/>
                <a:ea typeface="Lato"/>
                <a:cs typeface="Lato"/>
                <a:sym typeface="Lato"/>
              </a:rPr>
              <a:t>WHAT CAN BE SEEN AS THE LARGER PICTURE?</a:t>
            </a:r>
            <a:endParaRPr sz="1800" b="1">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19"/>
        <p:cNvGrpSpPr/>
        <p:nvPr/>
      </p:nvGrpSpPr>
      <p:grpSpPr>
        <a:xfrm>
          <a:off x="0" y="0"/>
          <a:ext cx="0" cy="0"/>
          <a:chOff x="0" y="0"/>
          <a:chExt cx="0" cy="0"/>
        </a:xfrm>
      </p:grpSpPr>
      <p:sp>
        <p:nvSpPr>
          <p:cNvPr id="420" name="Google Shape;420;p4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a:t>
            </a:r>
            <a:endParaRPr/>
          </a:p>
        </p:txBody>
      </p:sp>
      <p:sp>
        <p:nvSpPr>
          <p:cNvPr id="421" name="Google Shape;421;p47"/>
          <p:cNvSpPr txBox="1"/>
          <p:nvPr/>
        </p:nvSpPr>
        <p:spPr>
          <a:xfrm>
            <a:off x="227825" y="1884538"/>
            <a:ext cx="7335000" cy="645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Sampling method may have impacted the total amount of respondents from each subpopulation.</a:t>
            </a:r>
            <a:endParaRPr sz="2400">
              <a:solidFill>
                <a:schemeClr val="dk1"/>
              </a:solidFill>
              <a:latin typeface="Lato"/>
              <a:ea typeface="Lato"/>
              <a:cs typeface="Lato"/>
              <a:sym typeface="Lato"/>
            </a:endParaRPr>
          </a:p>
        </p:txBody>
      </p:sp>
      <p:sp>
        <p:nvSpPr>
          <p:cNvPr id="422" name="Google Shape;422;p47"/>
          <p:cNvSpPr txBox="1"/>
          <p:nvPr/>
        </p:nvSpPr>
        <p:spPr>
          <a:xfrm>
            <a:off x="311700" y="2949100"/>
            <a:ext cx="7335000" cy="645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Bias in foundational source’s results and conclusions</a:t>
            </a:r>
            <a:endParaRPr sz="2400">
              <a:solidFill>
                <a:schemeClr val="dk1"/>
              </a:solidFill>
              <a:latin typeface="Lato"/>
              <a:ea typeface="Lato"/>
              <a:cs typeface="Lato"/>
              <a:sym typeface="Lato"/>
            </a:endParaRPr>
          </a:p>
        </p:txBody>
      </p:sp>
      <p:sp>
        <p:nvSpPr>
          <p:cNvPr id="423" name="Google Shape;423;p47"/>
          <p:cNvSpPr txBox="1"/>
          <p:nvPr/>
        </p:nvSpPr>
        <p:spPr>
          <a:xfrm>
            <a:off x="311700" y="1149750"/>
            <a:ext cx="71100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Lato"/>
                <a:ea typeface="Lato"/>
                <a:cs typeface="Lato"/>
                <a:sym typeface="Lato"/>
              </a:rPr>
              <a:t>WHAT LIMITATIONS COULD HAVE ALTERED  MY CONCLUSIONS?</a:t>
            </a:r>
            <a:endParaRPr sz="1800" b="1">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FOUNDATIONAL SOURCE</a:t>
            </a:r>
            <a:endParaRPr/>
          </a:p>
        </p:txBody>
      </p:sp>
      <p:pic>
        <p:nvPicPr>
          <p:cNvPr id="90" name="Google Shape;90;p16" descr="Image result for rajesh iyer"/>
          <p:cNvPicPr preferRelativeResize="0"/>
          <p:nvPr/>
        </p:nvPicPr>
        <p:blipFill rotWithShape="1">
          <a:blip r:embed="rId3">
            <a:alphaModFix/>
          </a:blip>
          <a:srcRect l="17332" r="12354"/>
          <a:stretch/>
        </p:blipFill>
        <p:spPr>
          <a:xfrm>
            <a:off x="5522425" y="920738"/>
            <a:ext cx="3104376" cy="3302025"/>
          </a:xfrm>
          <a:prstGeom prst="rect">
            <a:avLst/>
          </a:prstGeom>
          <a:noFill/>
          <a:ln>
            <a:noFill/>
          </a:ln>
        </p:spPr>
      </p:pic>
      <p:sp>
        <p:nvSpPr>
          <p:cNvPr id="91" name="Google Shape;91;p16"/>
          <p:cNvSpPr txBox="1"/>
          <p:nvPr/>
        </p:nvSpPr>
        <p:spPr>
          <a:xfrm>
            <a:off x="5704825" y="4222750"/>
            <a:ext cx="27396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Rajesh Iyer</a:t>
            </a:r>
            <a:endParaRPr sz="1800" b="1">
              <a:solidFill>
                <a:srgbClr val="FFFFFF"/>
              </a:solidFill>
              <a:latin typeface="Lato"/>
              <a:ea typeface="Lato"/>
              <a:cs typeface="Lato"/>
              <a:sym typeface="Lato"/>
            </a:endParaRPr>
          </a:p>
        </p:txBody>
      </p:sp>
      <p:sp>
        <p:nvSpPr>
          <p:cNvPr id="92" name="Google Shape;92;p16"/>
          <p:cNvSpPr txBox="1"/>
          <p:nvPr/>
        </p:nvSpPr>
        <p:spPr>
          <a:xfrm>
            <a:off x="5600113" y="4541300"/>
            <a:ext cx="29490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St. Illinois University at Carbondale</a:t>
            </a:r>
            <a:endParaRPr>
              <a:solidFill>
                <a:schemeClr val="dk1"/>
              </a:solidFill>
              <a:latin typeface="Lato"/>
              <a:ea typeface="Lato"/>
              <a:cs typeface="Lato"/>
              <a:sym typeface="Lato"/>
            </a:endParaRPr>
          </a:p>
        </p:txBody>
      </p:sp>
      <p:sp>
        <p:nvSpPr>
          <p:cNvPr id="93" name="Google Shape;93;p16"/>
          <p:cNvSpPr txBox="1"/>
          <p:nvPr/>
        </p:nvSpPr>
        <p:spPr>
          <a:xfrm>
            <a:off x="139775" y="1537450"/>
            <a:ext cx="1747200" cy="4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a:ea typeface="Lato"/>
                <a:cs typeface="Lato"/>
                <a:sym typeface="Lato"/>
              </a:rPr>
              <a:t>PUBLICATION:</a:t>
            </a:r>
            <a:endParaRPr b="1">
              <a:solidFill>
                <a:srgbClr val="FFFFFF"/>
              </a:solidFill>
              <a:latin typeface="Lato"/>
              <a:ea typeface="Lato"/>
              <a:cs typeface="Lato"/>
              <a:sym typeface="Lato"/>
            </a:endParaRPr>
          </a:p>
        </p:txBody>
      </p:sp>
      <p:sp>
        <p:nvSpPr>
          <p:cNvPr id="94" name="Google Shape;94;p16"/>
          <p:cNvSpPr txBox="1"/>
          <p:nvPr/>
        </p:nvSpPr>
        <p:spPr>
          <a:xfrm>
            <a:off x="139775" y="1956850"/>
            <a:ext cx="5267700" cy="24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i="1">
                <a:solidFill>
                  <a:srgbClr val="FFFFFF"/>
                </a:solidFill>
                <a:latin typeface="Lato"/>
                <a:ea typeface="Lato"/>
                <a:cs typeface="Lato"/>
                <a:sym typeface="Lato"/>
              </a:rPr>
              <a:t>“The Impact of </a:t>
            </a:r>
            <a:r>
              <a:rPr lang="en" sz="3000" i="1">
                <a:solidFill>
                  <a:schemeClr val="accent6"/>
                </a:solidFill>
                <a:latin typeface="Lato"/>
                <a:ea typeface="Lato"/>
                <a:cs typeface="Lato"/>
                <a:sym typeface="Lato"/>
              </a:rPr>
              <a:t>Unethical Reasoning</a:t>
            </a:r>
            <a:r>
              <a:rPr lang="en" sz="3000" i="1">
                <a:solidFill>
                  <a:srgbClr val="FFFFFF"/>
                </a:solidFill>
                <a:latin typeface="Lato"/>
                <a:ea typeface="Lato"/>
                <a:cs typeface="Lato"/>
                <a:sym typeface="Lato"/>
              </a:rPr>
              <a:t> on </a:t>
            </a:r>
            <a:r>
              <a:rPr lang="en" sz="3000" i="1">
                <a:solidFill>
                  <a:schemeClr val="accent6"/>
                </a:solidFill>
                <a:latin typeface="Lato"/>
                <a:ea typeface="Lato"/>
                <a:cs typeface="Lato"/>
                <a:sym typeface="Lato"/>
              </a:rPr>
              <a:t>Academic Dishonesty</a:t>
            </a:r>
            <a:r>
              <a:rPr lang="en" sz="3000" i="1">
                <a:solidFill>
                  <a:srgbClr val="FFFFFF"/>
                </a:solidFill>
                <a:latin typeface="Lato"/>
                <a:ea typeface="Lato"/>
                <a:cs typeface="Lato"/>
                <a:sym typeface="Lato"/>
              </a:rPr>
              <a:t>: Exploring the Moderating Effect of </a:t>
            </a:r>
            <a:r>
              <a:rPr lang="en" sz="3000" i="1">
                <a:solidFill>
                  <a:schemeClr val="accent6"/>
                </a:solidFill>
                <a:latin typeface="Lato"/>
                <a:ea typeface="Lato"/>
                <a:cs typeface="Lato"/>
                <a:sym typeface="Lato"/>
              </a:rPr>
              <a:t>Social Desirability</a:t>
            </a:r>
            <a:r>
              <a:rPr lang="en" sz="3000" i="1">
                <a:solidFill>
                  <a:srgbClr val="FFFFFF"/>
                </a:solidFill>
                <a:latin typeface="Lato"/>
                <a:ea typeface="Lato"/>
                <a:cs typeface="Lato"/>
                <a:sym typeface="Lato"/>
              </a:rPr>
              <a:t>”</a:t>
            </a:r>
            <a:endParaRPr sz="3000" i="1">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FOUNDATIONAL SOURCE</a:t>
            </a:r>
            <a:endParaRPr/>
          </a:p>
        </p:txBody>
      </p:sp>
      <p:pic>
        <p:nvPicPr>
          <p:cNvPr id="100" name="Google Shape;100;p17" descr="Image result for rajesh iyer"/>
          <p:cNvPicPr preferRelativeResize="0"/>
          <p:nvPr/>
        </p:nvPicPr>
        <p:blipFill rotWithShape="1">
          <a:blip r:embed="rId3">
            <a:alphaModFix/>
          </a:blip>
          <a:srcRect l="17332" r="12354"/>
          <a:stretch/>
        </p:blipFill>
        <p:spPr>
          <a:xfrm>
            <a:off x="5382675" y="932975"/>
            <a:ext cx="3104376" cy="3302025"/>
          </a:xfrm>
          <a:prstGeom prst="rect">
            <a:avLst/>
          </a:prstGeom>
          <a:noFill/>
          <a:ln>
            <a:noFill/>
          </a:ln>
        </p:spPr>
      </p:pic>
      <p:sp>
        <p:nvSpPr>
          <p:cNvPr id="101" name="Google Shape;101;p17"/>
          <p:cNvSpPr txBox="1"/>
          <p:nvPr/>
        </p:nvSpPr>
        <p:spPr>
          <a:xfrm>
            <a:off x="5642750" y="4235000"/>
            <a:ext cx="27396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Lato"/>
                <a:ea typeface="Lato"/>
                <a:cs typeface="Lato"/>
                <a:sym typeface="Lato"/>
              </a:rPr>
              <a:t>Rajesh Iyer</a:t>
            </a:r>
            <a:endParaRPr sz="1800" b="1">
              <a:solidFill>
                <a:srgbClr val="FFFFFF"/>
              </a:solidFill>
              <a:latin typeface="Lato"/>
              <a:ea typeface="Lato"/>
              <a:cs typeface="Lato"/>
              <a:sym typeface="Lato"/>
            </a:endParaRPr>
          </a:p>
        </p:txBody>
      </p:sp>
      <p:sp>
        <p:nvSpPr>
          <p:cNvPr id="102" name="Google Shape;102;p17"/>
          <p:cNvSpPr txBox="1"/>
          <p:nvPr/>
        </p:nvSpPr>
        <p:spPr>
          <a:xfrm>
            <a:off x="5538050" y="4527325"/>
            <a:ext cx="29490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St. Illinois University at Carbondale</a:t>
            </a:r>
            <a:endParaRPr>
              <a:solidFill>
                <a:schemeClr val="dk1"/>
              </a:solidFill>
              <a:latin typeface="Lato"/>
              <a:ea typeface="Lato"/>
              <a:cs typeface="Lato"/>
              <a:sym typeface="Lato"/>
            </a:endParaRPr>
          </a:p>
        </p:txBody>
      </p:sp>
      <p:sp>
        <p:nvSpPr>
          <p:cNvPr id="103" name="Google Shape;103;p17"/>
          <p:cNvSpPr txBox="1">
            <a:spLocks noGrp="1"/>
          </p:cNvSpPr>
          <p:nvPr>
            <p:ph type="body" idx="1"/>
          </p:nvPr>
        </p:nvSpPr>
        <p:spPr>
          <a:xfrm>
            <a:off x="116025" y="1640350"/>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solidFill>
                  <a:schemeClr val="accent6"/>
                </a:solidFill>
              </a:rPr>
              <a:t>POPULATION</a:t>
            </a:r>
            <a:r>
              <a:rPr lang="en" sz="1800"/>
              <a:t>: College Students</a:t>
            </a:r>
            <a:endParaRPr sz="1800"/>
          </a:p>
        </p:txBody>
      </p:sp>
      <p:sp>
        <p:nvSpPr>
          <p:cNvPr id="104" name="Google Shape;104;p17"/>
          <p:cNvSpPr txBox="1">
            <a:spLocks noGrp="1"/>
          </p:cNvSpPr>
          <p:nvPr>
            <p:ph type="body" idx="1"/>
          </p:nvPr>
        </p:nvSpPr>
        <p:spPr>
          <a:xfrm>
            <a:off x="116025" y="2294700"/>
            <a:ext cx="44559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solidFill>
                  <a:schemeClr val="accent6"/>
                </a:solidFill>
              </a:rPr>
              <a:t>DATA COLLECTION</a:t>
            </a:r>
            <a:r>
              <a:rPr lang="en" sz="1800"/>
              <a:t>: Convenience Sampling </a:t>
            </a:r>
            <a:endParaRPr sz="1800"/>
          </a:p>
        </p:txBody>
      </p:sp>
      <p:sp>
        <p:nvSpPr>
          <p:cNvPr id="105" name="Google Shape;105;p17"/>
          <p:cNvSpPr txBox="1">
            <a:spLocks noGrp="1"/>
          </p:cNvSpPr>
          <p:nvPr>
            <p:ph type="body" idx="1"/>
          </p:nvPr>
        </p:nvSpPr>
        <p:spPr>
          <a:xfrm>
            <a:off x="116025" y="3256550"/>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solidFill>
                  <a:schemeClr val="accent6"/>
                </a:solidFill>
              </a:rPr>
              <a:t>SAMPLE</a:t>
            </a:r>
            <a:r>
              <a:rPr lang="en" sz="1800"/>
              <a:t>: 301 undergraduate students</a:t>
            </a:r>
            <a:endParaRPr sz="1800"/>
          </a:p>
        </p:txBody>
      </p:sp>
      <p:sp>
        <p:nvSpPr>
          <p:cNvPr id="106" name="Google Shape;106;p17"/>
          <p:cNvSpPr txBox="1">
            <a:spLocks noGrp="1"/>
          </p:cNvSpPr>
          <p:nvPr>
            <p:ph type="body" idx="1"/>
          </p:nvPr>
        </p:nvSpPr>
        <p:spPr>
          <a:xfrm>
            <a:off x="116025" y="4167650"/>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solidFill>
                  <a:schemeClr val="accent6"/>
                </a:solidFill>
              </a:rPr>
              <a:t>INSTRUMENTS</a:t>
            </a:r>
            <a:r>
              <a:rPr lang="en" sz="1800"/>
              <a:t>: Paper survey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ALIGNED RESEARCH</a:t>
            </a:r>
            <a:endParaRPr/>
          </a:p>
        </p:txBody>
      </p:sp>
      <p:sp>
        <p:nvSpPr>
          <p:cNvPr id="112" name="Google Shape;112;p18"/>
          <p:cNvSpPr txBox="1">
            <a:spLocks noGrp="1"/>
          </p:cNvSpPr>
          <p:nvPr>
            <p:ph type="body" idx="1"/>
          </p:nvPr>
        </p:nvSpPr>
        <p:spPr>
          <a:xfrm>
            <a:off x="143975" y="1668300"/>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solidFill>
                  <a:schemeClr val="accent6"/>
                </a:solidFill>
              </a:rPr>
              <a:t>POPULATION</a:t>
            </a:r>
            <a:r>
              <a:rPr lang="en" sz="1800"/>
              <a:t>: High school students</a:t>
            </a:r>
            <a:endParaRPr sz="1800"/>
          </a:p>
        </p:txBody>
      </p:sp>
      <p:pic>
        <p:nvPicPr>
          <p:cNvPr id="113" name="Google Shape;113;p18"/>
          <p:cNvPicPr preferRelativeResize="0"/>
          <p:nvPr/>
        </p:nvPicPr>
        <p:blipFill>
          <a:blip r:embed="rId3">
            <a:alphaModFix/>
          </a:blip>
          <a:stretch>
            <a:fillRect/>
          </a:stretch>
        </p:blipFill>
        <p:spPr>
          <a:xfrm>
            <a:off x="4722900" y="1749350"/>
            <a:ext cx="4208350" cy="2515200"/>
          </a:xfrm>
          <a:prstGeom prst="rect">
            <a:avLst/>
          </a:prstGeom>
          <a:noFill/>
          <a:ln>
            <a:noFill/>
          </a:ln>
        </p:spPr>
      </p:pic>
      <p:sp>
        <p:nvSpPr>
          <p:cNvPr id="114" name="Google Shape;114;p18"/>
          <p:cNvSpPr txBox="1">
            <a:spLocks noGrp="1"/>
          </p:cNvSpPr>
          <p:nvPr>
            <p:ph type="body" idx="1"/>
          </p:nvPr>
        </p:nvSpPr>
        <p:spPr>
          <a:xfrm>
            <a:off x="143975" y="2579400"/>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solidFill>
                  <a:schemeClr val="accent6"/>
                </a:solidFill>
              </a:rPr>
              <a:t>DATA COLLECTION</a:t>
            </a:r>
            <a:r>
              <a:rPr lang="en" sz="1800" b="1"/>
              <a:t>:</a:t>
            </a:r>
            <a:r>
              <a:rPr lang="en" sz="1800"/>
              <a:t> Random stratified sampling</a:t>
            </a:r>
            <a:endParaRPr sz="1800"/>
          </a:p>
        </p:txBody>
      </p:sp>
      <p:sp>
        <p:nvSpPr>
          <p:cNvPr id="115" name="Google Shape;115;p18"/>
          <p:cNvSpPr txBox="1">
            <a:spLocks noGrp="1"/>
          </p:cNvSpPr>
          <p:nvPr>
            <p:ph type="body" idx="1"/>
          </p:nvPr>
        </p:nvSpPr>
        <p:spPr>
          <a:xfrm>
            <a:off x="88050" y="4069650"/>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solidFill>
                  <a:schemeClr val="accent6"/>
                </a:solidFill>
              </a:rPr>
              <a:t>INSTRUMENTS</a:t>
            </a:r>
            <a:r>
              <a:rPr lang="en" sz="1800" b="1"/>
              <a:t>:</a:t>
            </a:r>
            <a:r>
              <a:rPr lang="en" sz="1800"/>
              <a:t> Chromebooks, Rajesh Iyer’s survey</a:t>
            </a:r>
            <a:endParaRPr sz="1800"/>
          </a:p>
        </p:txBody>
      </p:sp>
      <p:sp>
        <p:nvSpPr>
          <p:cNvPr id="116" name="Google Shape;116;p18"/>
          <p:cNvSpPr txBox="1">
            <a:spLocks noGrp="1"/>
          </p:cNvSpPr>
          <p:nvPr>
            <p:ph type="body" idx="1"/>
          </p:nvPr>
        </p:nvSpPr>
        <p:spPr>
          <a:xfrm>
            <a:off x="143975" y="3420613"/>
            <a:ext cx="3951300" cy="55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solidFill>
                  <a:schemeClr val="accent6"/>
                </a:solidFill>
              </a:rPr>
              <a:t>SAMPLE</a:t>
            </a:r>
            <a:r>
              <a:rPr lang="en" sz="1800"/>
              <a:t>:  103 GHCHS students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485150" y="358750"/>
            <a:ext cx="61737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VARIABLES OF FOCUS</a:t>
            </a:r>
            <a:endParaRPr/>
          </a:p>
        </p:txBody>
      </p:sp>
      <p:sp>
        <p:nvSpPr>
          <p:cNvPr id="122" name="Google Shape;122;p19"/>
          <p:cNvSpPr txBox="1">
            <a:spLocks noGrp="1"/>
          </p:cNvSpPr>
          <p:nvPr>
            <p:ph type="body" idx="1"/>
          </p:nvPr>
        </p:nvSpPr>
        <p:spPr>
          <a:xfrm>
            <a:off x="2669400" y="1487650"/>
            <a:ext cx="3805200" cy="567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b="1"/>
              <a:t>SOCIAL DESIRABILITY</a:t>
            </a:r>
            <a:endParaRPr sz="2400" b="1"/>
          </a:p>
        </p:txBody>
      </p:sp>
      <p:sp>
        <p:nvSpPr>
          <p:cNvPr id="123" name="Google Shape;123;p19"/>
          <p:cNvSpPr txBox="1"/>
          <p:nvPr/>
        </p:nvSpPr>
        <p:spPr>
          <a:xfrm>
            <a:off x="587050" y="2935450"/>
            <a:ext cx="23202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Lato"/>
                <a:ea typeface="Lato"/>
                <a:cs typeface="Lato"/>
                <a:sym typeface="Lato"/>
              </a:rPr>
              <a:t>UNETHICAL REASONING</a:t>
            </a:r>
            <a:endParaRPr sz="2400" b="1">
              <a:solidFill>
                <a:srgbClr val="FFFFFF"/>
              </a:solidFill>
              <a:latin typeface="Lato"/>
              <a:ea typeface="Lato"/>
              <a:cs typeface="Lato"/>
              <a:sym typeface="Lato"/>
            </a:endParaRPr>
          </a:p>
        </p:txBody>
      </p:sp>
      <p:sp>
        <p:nvSpPr>
          <p:cNvPr id="124" name="Google Shape;124;p19"/>
          <p:cNvSpPr txBox="1"/>
          <p:nvPr/>
        </p:nvSpPr>
        <p:spPr>
          <a:xfrm>
            <a:off x="6474600" y="2935450"/>
            <a:ext cx="2542500" cy="7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Lato"/>
                <a:ea typeface="Lato"/>
                <a:cs typeface="Lato"/>
                <a:sym typeface="Lato"/>
              </a:rPr>
              <a:t>ACADEMIC</a:t>
            </a:r>
            <a:br>
              <a:rPr lang="en" sz="2400" b="1">
                <a:solidFill>
                  <a:srgbClr val="FFFFFF"/>
                </a:solidFill>
                <a:latin typeface="Lato"/>
                <a:ea typeface="Lato"/>
                <a:cs typeface="Lato"/>
                <a:sym typeface="Lato"/>
              </a:rPr>
            </a:br>
            <a:r>
              <a:rPr lang="en" sz="2400" b="1">
                <a:solidFill>
                  <a:srgbClr val="FFFFFF"/>
                </a:solidFill>
                <a:latin typeface="Lato"/>
                <a:ea typeface="Lato"/>
                <a:cs typeface="Lato"/>
                <a:sym typeface="Lato"/>
              </a:rPr>
              <a:t>DISHONESTY</a:t>
            </a:r>
            <a:endParaRPr sz="2400" b="1">
              <a:solidFill>
                <a:srgbClr val="FFFFFF"/>
              </a:solidFill>
              <a:latin typeface="Lato"/>
              <a:ea typeface="Lato"/>
              <a:cs typeface="Lato"/>
              <a:sym typeface="Lato"/>
            </a:endParaRPr>
          </a:p>
        </p:txBody>
      </p:sp>
      <p:cxnSp>
        <p:nvCxnSpPr>
          <p:cNvPr id="125" name="Google Shape;125;p19"/>
          <p:cNvCxnSpPr>
            <a:stCxn id="123" idx="3"/>
            <a:endCxn id="124" idx="1"/>
          </p:cNvCxnSpPr>
          <p:nvPr/>
        </p:nvCxnSpPr>
        <p:spPr>
          <a:xfrm>
            <a:off x="2907250" y="3291850"/>
            <a:ext cx="3567300" cy="600"/>
          </a:xfrm>
          <a:prstGeom prst="curvedConnector3">
            <a:avLst>
              <a:gd name="adj1" fmla="val 50001"/>
            </a:avLst>
          </a:prstGeom>
          <a:noFill/>
          <a:ln w="38100" cap="flat" cmpd="sng">
            <a:solidFill>
              <a:schemeClr val="dk1"/>
            </a:solidFill>
            <a:prstDash val="solid"/>
            <a:round/>
            <a:headEnd type="none" w="med" len="med"/>
            <a:tailEnd type="none" w="med" len="med"/>
          </a:ln>
        </p:spPr>
      </p:cxnSp>
      <p:cxnSp>
        <p:nvCxnSpPr>
          <p:cNvPr id="126" name="Google Shape;126;p19"/>
          <p:cNvCxnSpPr>
            <a:stCxn id="122" idx="2"/>
          </p:cNvCxnSpPr>
          <p:nvPr/>
        </p:nvCxnSpPr>
        <p:spPr>
          <a:xfrm>
            <a:off x="4572000" y="2054650"/>
            <a:ext cx="12300" cy="1230000"/>
          </a:xfrm>
          <a:prstGeom prst="straightConnector1">
            <a:avLst/>
          </a:prstGeom>
          <a:noFill/>
          <a:ln w="38100" cap="flat" cmpd="sng">
            <a:solidFill>
              <a:schemeClr val="dk1"/>
            </a:solidFill>
            <a:prstDash val="solid"/>
            <a:round/>
            <a:headEnd type="none" w="med" len="med"/>
            <a:tailEnd type="none" w="med" len="med"/>
          </a:ln>
        </p:spPr>
      </p:cxnSp>
      <p:sp>
        <p:nvSpPr>
          <p:cNvPr id="127" name="Google Shape;127;p19"/>
          <p:cNvSpPr txBox="1"/>
          <p:nvPr/>
        </p:nvSpPr>
        <p:spPr>
          <a:xfrm>
            <a:off x="56425" y="4438275"/>
            <a:ext cx="5171700" cy="5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900">
                <a:solidFill>
                  <a:srgbClr val="999999"/>
                </a:solidFill>
                <a:latin typeface="Times New Roman"/>
                <a:ea typeface="Times New Roman"/>
                <a:cs typeface="Times New Roman"/>
                <a:sym typeface="Times New Roman"/>
              </a:rPr>
              <a:t>Iyer, Rajesh, and Jacqueline K. Eastman. “The Impact of Unethical Reasoning on Academic Dishonesty: Exploring the Moderating Effect of Social Desirability.” </a:t>
            </a:r>
            <a:r>
              <a:rPr lang="en" sz="900" i="1">
                <a:solidFill>
                  <a:srgbClr val="999999"/>
                </a:solidFill>
                <a:latin typeface="Times New Roman"/>
                <a:ea typeface="Times New Roman"/>
                <a:cs typeface="Times New Roman"/>
                <a:sym typeface="Times New Roman"/>
              </a:rPr>
              <a:t>Marketing Education Review</a:t>
            </a:r>
            <a:r>
              <a:rPr lang="en" sz="900">
                <a:solidFill>
                  <a:srgbClr val="999999"/>
                </a:solidFill>
                <a:latin typeface="Times New Roman"/>
                <a:ea typeface="Times New Roman"/>
                <a:cs typeface="Times New Roman"/>
                <a:sym typeface="Times New Roman"/>
              </a:rPr>
              <a:t>, vol. 18, no. 2, Summer 2008, pp. 21–33</a:t>
            </a:r>
            <a:endParaRPr sz="900">
              <a:solidFill>
                <a:srgbClr val="999999"/>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372725"/>
            <a:ext cx="85206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Survey Structure</a:t>
            </a:r>
            <a:endParaRPr sz="2400"/>
          </a:p>
        </p:txBody>
      </p:sp>
      <p:sp>
        <p:nvSpPr>
          <p:cNvPr id="133" name="Google Shape;133;p20"/>
          <p:cNvSpPr txBox="1">
            <a:spLocks noGrp="1"/>
          </p:cNvSpPr>
          <p:nvPr>
            <p:ph type="body" idx="1"/>
          </p:nvPr>
        </p:nvSpPr>
        <p:spPr>
          <a:xfrm>
            <a:off x="311700" y="1154175"/>
            <a:ext cx="3182400" cy="7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UNETHICAL REASONING</a:t>
            </a:r>
            <a:endParaRPr sz="2000" b="1"/>
          </a:p>
          <a:p>
            <a:pPr marL="0" lvl="0" indent="0" algn="l" rtl="0">
              <a:lnSpc>
                <a:spcPct val="100000"/>
              </a:lnSpc>
              <a:spcBef>
                <a:spcPts val="1600"/>
              </a:spcBef>
              <a:spcAft>
                <a:spcPts val="1600"/>
              </a:spcAft>
              <a:buNone/>
            </a:pPr>
            <a:r>
              <a:rPr lang="en"/>
              <a:t> </a:t>
            </a:r>
            <a:endParaRPr/>
          </a:p>
        </p:txBody>
      </p:sp>
      <p:sp>
        <p:nvSpPr>
          <p:cNvPr id="134" name="Google Shape;134;p20"/>
          <p:cNvSpPr txBox="1"/>
          <p:nvPr/>
        </p:nvSpPr>
        <p:spPr>
          <a:xfrm>
            <a:off x="908500" y="1537575"/>
            <a:ext cx="1817100" cy="3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6FA8DC"/>
                </a:solidFill>
                <a:latin typeface="Lato"/>
                <a:ea typeface="Lato"/>
                <a:cs typeface="Lato"/>
                <a:sym typeface="Lato"/>
              </a:rPr>
              <a:t>LIKERT SCALE</a:t>
            </a:r>
            <a:endParaRPr sz="1800">
              <a:solidFill>
                <a:srgbClr val="6FA8DC"/>
              </a:solidFill>
              <a:latin typeface="Lato"/>
              <a:ea typeface="Lato"/>
              <a:cs typeface="Lato"/>
              <a:sym typeface="Lato"/>
            </a:endParaRPr>
          </a:p>
        </p:txBody>
      </p:sp>
      <p:pic>
        <p:nvPicPr>
          <p:cNvPr id="135" name="Google Shape;135;p20"/>
          <p:cNvPicPr preferRelativeResize="0"/>
          <p:nvPr/>
        </p:nvPicPr>
        <p:blipFill>
          <a:blip r:embed="rId3">
            <a:alphaModFix/>
          </a:blip>
          <a:stretch>
            <a:fillRect/>
          </a:stretch>
        </p:blipFill>
        <p:spPr>
          <a:xfrm>
            <a:off x="3494100" y="1084300"/>
            <a:ext cx="5100474" cy="1104850"/>
          </a:xfrm>
          <a:prstGeom prst="rect">
            <a:avLst/>
          </a:prstGeom>
          <a:noFill/>
          <a:ln>
            <a:noFill/>
          </a:ln>
        </p:spPr>
      </p:pic>
      <p:sp>
        <p:nvSpPr>
          <p:cNvPr id="136" name="Google Shape;136;p20"/>
          <p:cNvSpPr txBox="1">
            <a:spLocks noGrp="1"/>
          </p:cNvSpPr>
          <p:nvPr>
            <p:ph type="body" idx="1"/>
          </p:nvPr>
        </p:nvSpPr>
        <p:spPr>
          <a:xfrm>
            <a:off x="5565650" y="2322925"/>
            <a:ext cx="3182400" cy="7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ACADEMIC DISHONESTY</a:t>
            </a:r>
            <a:endParaRPr sz="2000" b="1"/>
          </a:p>
          <a:p>
            <a:pPr marL="0" lvl="0" indent="0" algn="l" rtl="0">
              <a:lnSpc>
                <a:spcPct val="100000"/>
              </a:lnSpc>
              <a:spcBef>
                <a:spcPts val="1600"/>
              </a:spcBef>
              <a:spcAft>
                <a:spcPts val="1600"/>
              </a:spcAft>
              <a:buNone/>
            </a:pPr>
            <a:r>
              <a:rPr lang="en"/>
              <a:t> </a:t>
            </a:r>
            <a:endParaRPr/>
          </a:p>
        </p:txBody>
      </p:sp>
      <p:sp>
        <p:nvSpPr>
          <p:cNvPr id="137" name="Google Shape;137;p20"/>
          <p:cNvSpPr txBox="1"/>
          <p:nvPr/>
        </p:nvSpPr>
        <p:spPr>
          <a:xfrm>
            <a:off x="6248300" y="2706325"/>
            <a:ext cx="1817100" cy="3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6FA8DC"/>
                </a:solidFill>
                <a:latin typeface="Lato"/>
                <a:ea typeface="Lato"/>
                <a:cs typeface="Lato"/>
                <a:sym typeface="Lato"/>
              </a:rPr>
              <a:t>YES OR NO</a:t>
            </a:r>
            <a:endParaRPr sz="1800">
              <a:solidFill>
                <a:srgbClr val="6FA8DC"/>
              </a:solidFill>
              <a:latin typeface="Lato"/>
              <a:ea typeface="Lato"/>
              <a:cs typeface="Lato"/>
              <a:sym typeface="Lato"/>
            </a:endParaRPr>
          </a:p>
        </p:txBody>
      </p:sp>
      <p:pic>
        <p:nvPicPr>
          <p:cNvPr id="138" name="Google Shape;138;p20"/>
          <p:cNvPicPr preferRelativeResize="0"/>
          <p:nvPr/>
        </p:nvPicPr>
        <p:blipFill>
          <a:blip r:embed="rId4">
            <a:alphaModFix/>
          </a:blip>
          <a:stretch>
            <a:fillRect/>
          </a:stretch>
        </p:blipFill>
        <p:spPr>
          <a:xfrm>
            <a:off x="489375" y="2322925"/>
            <a:ext cx="4557825" cy="1104850"/>
          </a:xfrm>
          <a:prstGeom prst="rect">
            <a:avLst/>
          </a:prstGeom>
          <a:noFill/>
          <a:ln>
            <a:noFill/>
          </a:ln>
        </p:spPr>
      </p:pic>
      <p:sp>
        <p:nvSpPr>
          <p:cNvPr id="139" name="Google Shape;139;p20"/>
          <p:cNvSpPr txBox="1">
            <a:spLocks noGrp="1"/>
          </p:cNvSpPr>
          <p:nvPr>
            <p:ph type="body" idx="1"/>
          </p:nvPr>
        </p:nvSpPr>
        <p:spPr>
          <a:xfrm>
            <a:off x="225850" y="3849825"/>
            <a:ext cx="3182400" cy="7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SOCIAL DESIRABILITY</a:t>
            </a:r>
            <a:endParaRPr sz="2000" b="1"/>
          </a:p>
          <a:p>
            <a:pPr marL="0" lvl="0" indent="0" algn="l" rtl="0">
              <a:lnSpc>
                <a:spcPct val="100000"/>
              </a:lnSpc>
              <a:spcBef>
                <a:spcPts val="1600"/>
              </a:spcBef>
              <a:spcAft>
                <a:spcPts val="1600"/>
              </a:spcAft>
              <a:buNone/>
            </a:pPr>
            <a:r>
              <a:rPr lang="en"/>
              <a:t> </a:t>
            </a:r>
            <a:endParaRPr/>
          </a:p>
        </p:txBody>
      </p:sp>
      <p:sp>
        <p:nvSpPr>
          <p:cNvPr id="140" name="Google Shape;140;p20"/>
          <p:cNvSpPr txBox="1"/>
          <p:nvPr/>
        </p:nvSpPr>
        <p:spPr>
          <a:xfrm>
            <a:off x="627625" y="4233225"/>
            <a:ext cx="1930200" cy="3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6FA8DC"/>
                </a:solidFill>
                <a:latin typeface="Lato"/>
                <a:ea typeface="Lato"/>
                <a:cs typeface="Lato"/>
                <a:sym typeface="Lato"/>
              </a:rPr>
              <a:t>TRUE OR FALSE</a:t>
            </a:r>
            <a:endParaRPr sz="1800">
              <a:solidFill>
                <a:srgbClr val="6FA8DC"/>
              </a:solidFill>
              <a:latin typeface="Lato"/>
              <a:ea typeface="Lato"/>
              <a:cs typeface="Lato"/>
              <a:sym typeface="Lato"/>
            </a:endParaRPr>
          </a:p>
        </p:txBody>
      </p:sp>
      <p:pic>
        <p:nvPicPr>
          <p:cNvPr id="141" name="Google Shape;141;p20"/>
          <p:cNvPicPr preferRelativeResize="0"/>
          <p:nvPr/>
        </p:nvPicPr>
        <p:blipFill>
          <a:blip r:embed="rId5">
            <a:alphaModFix amt="97000"/>
          </a:blip>
          <a:stretch>
            <a:fillRect/>
          </a:stretch>
        </p:blipFill>
        <p:spPr>
          <a:xfrm>
            <a:off x="3202422" y="3632425"/>
            <a:ext cx="5100476" cy="12838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SUB POPULATIONS</a:t>
            </a:r>
            <a:endParaRPr/>
          </a:p>
        </p:txBody>
      </p:sp>
      <p:sp>
        <p:nvSpPr>
          <p:cNvPr id="147" name="Google Shape;147;p21"/>
          <p:cNvSpPr txBox="1"/>
          <p:nvPr/>
        </p:nvSpPr>
        <p:spPr>
          <a:xfrm>
            <a:off x="130000" y="2026700"/>
            <a:ext cx="3214800" cy="7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lt1"/>
                </a:solidFill>
                <a:latin typeface="Lato"/>
                <a:ea typeface="Lato"/>
                <a:cs typeface="Lato"/>
                <a:sym typeface="Lato"/>
              </a:rPr>
              <a:t>CONFORMIST</a:t>
            </a:r>
            <a:endParaRPr sz="3600">
              <a:solidFill>
                <a:schemeClr val="lt1"/>
              </a:solidFill>
              <a:latin typeface="Lato"/>
              <a:ea typeface="Lato"/>
              <a:cs typeface="Lato"/>
              <a:sym typeface="Lato"/>
            </a:endParaRPr>
          </a:p>
        </p:txBody>
      </p:sp>
      <p:sp>
        <p:nvSpPr>
          <p:cNvPr id="148" name="Google Shape;148;p21"/>
          <p:cNvSpPr txBox="1"/>
          <p:nvPr/>
        </p:nvSpPr>
        <p:spPr>
          <a:xfrm>
            <a:off x="5705425" y="1551500"/>
            <a:ext cx="3214800" cy="123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lt1"/>
                </a:solidFill>
                <a:latin typeface="Lato"/>
                <a:ea typeface="Lato"/>
                <a:cs typeface="Lato"/>
                <a:sym typeface="Lato"/>
              </a:rPr>
              <a:t>NON CONFORMIST</a:t>
            </a:r>
            <a:endParaRPr sz="3600">
              <a:solidFill>
                <a:schemeClr val="lt1"/>
              </a:solidFill>
              <a:latin typeface="Lato"/>
              <a:ea typeface="Lato"/>
              <a:cs typeface="Lato"/>
              <a:sym typeface="Lato"/>
            </a:endParaRPr>
          </a:p>
        </p:txBody>
      </p:sp>
      <p:cxnSp>
        <p:nvCxnSpPr>
          <p:cNvPr id="149" name="Google Shape;149;p21"/>
          <p:cNvCxnSpPr>
            <a:stCxn id="146" idx="2"/>
            <a:endCxn id="147" idx="0"/>
          </p:cNvCxnSpPr>
          <p:nvPr/>
        </p:nvCxnSpPr>
        <p:spPr>
          <a:xfrm flipH="1">
            <a:off x="1737300" y="1017725"/>
            <a:ext cx="2834700" cy="1008900"/>
          </a:xfrm>
          <a:prstGeom prst="straightConnector1">
            <a:avLst/>
          </a:prstGeom>
          <a:noFill/>
          <a:ln w="9525" cap="flat" cmpd="sng">
            <a:solidFill>
              <a:schemeClr val="dk2"/>
            </a:solidFill>
            <a:prstDash val="solid"/>
            <a:round/>
            <a:headEnd type="none" w="med" len="med"/>
            <a:tailEnd type="triangle" w="med" len="med"/>
          </a:ln>
        </p:spPr>
      </p:cxnSp>
      <p:pic>
        <p:nvPicPr>
          <p:cNvPr id="150" name="Google Shape;150;p21"/>
          <p:cNvPicPr preferRelativeResize="0"/>
          <p:nvPr/>
        </p:nvPicPr>
        <p:blipFill>
          <a:blip r:embed="rId3">
            <a:alphaModFix/>
          </a:blip>
          <a:stretch>
            <a:fillRect/>
          </a:stretch>
        </p:blipFill>
        <p:spPr>
          <a:xfrm>
            <a:off x="6187000" y="3003750"/>
            <a:ext cx="2251626" cy="1684525"/>
          </a:xfrm>
          <a:prstGeom prst="rect">
            <a:avLst/>
          </a:prstGeom>
          <a:noFill/>
          <a:ln>
            <a:noFill/>
          </a:ln>
        </p:spPr>
      </p:pic>
      <p:pic>
        <p:nvPicPr>
          <p:cNvPr id="151" name="Google Shape;151;p21"/>
          <p:cNvPicPr preferRelativeResize="0"/>
          <p:nvPr/>
        </p:nvPicPr>
        <p:blipFill>
          <a:blip r:embed="rId4">
            <a:alphaModFix/>
          </a:blip>
          <a:stretch>
            <a:fillRect/>
          </a:stretch>
        </p:blipFill>
        <p:spPr>
          <a:xfrm>
            <a:off x="583625" y="3003750"/>
            <a:ext cx="2307550" cy="1684525"/>
          </a:xfrm>
          <a:prstGeom prst="rect">
            <a:avLst/>
          </a:prstGeom>
          <a:noFill/>
          <a:ln>
            <a:noFill/>
          </a:ln>
        </p:spPr>
      </p:pic>
      <p:sp>
        <p:nvSpPr>
          <p:cNvPr id="152" name="Google Shape;152;p21"/>
          <p:cNvSpPr txBox="1"/>
          <p:nvPr/>
        </p:nvSpPr>
        <p:spPr>
          <a:xfrm>
            <a:off x="4193075" y="3102875"/>
            <a:ext cx="910200" cy="8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Lato"/>
                <a:ea typeface="Lato"/>
                <a:cs typeface="Lato"/>
                <a:sym typeface="Lato"/>
              </a:rPr>
              <a:t>VS </a:t>
            </a:r>
            <a:endParaRPr sz="360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969</Words>
  <PresentationFormat>On-screen Show (16:9)</PresentationFormat>
  <Paragraphs>215</Paragraphs>
  <Slides>35</Slides>
  <Notes>35</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35</vt:i4>
      </vt:variant>
    </vt:vector>
  </HeadingPairs>
  <TitlesOfParts>
    <vt:vector size="38" baseType="lpstr">
      <vt:lpstr>Playfair Display</vt:lpstr>
      <vt:lpstr>Lato</vt:lpstr>
      <vt:lpstr>Blue &amp; Gold</vt:lpstr>
      <vt:lpstr>Social Conformity, Unethical Reasoning, and Academic Dishonesty</vt:lpstr>
      <vt:lpstr>Slide 2</vt:lpstr>
      <vt:lpstr>Research Question </vt:lpstr>
      <vt:lpstr>FOUNDATIONAL SOURCE</vt:lpstr>
      <vt:lpstr>FOUNDATIONAL SOURCE</vt:lpstr>
      <vt:lpstr>ALIGNED RESEARCH</vt:lpstr>
      <vt:lpstr>THREE VARIABLES OF FOCUS</vt:lpstr>
      <vt:lpstr>Survey Structure</vt:lpstr>
      <vt:lpstr>SUB POPULATIONS</vt:lpstr>
      <vt:lpstr>What makes one socially desirable? </vt:lpstr>
      <vt:lpstr>Measures of Social Desirability </vt:lpstr>
      <vt:lpstr>BREAKDOWN</vt:lpstr>
      <vt:lpstr>Relationship</vt:lpstr>
      <vt:lpstr>Unethical Reasoning - Self image</vt:lpstr>
      <vt:lpstr>Unethical Reasoning - Environmental</vt:lpstr>
      <vt:lpstr>Unethical Reasoning - Social</vt:lpstr>
      <vt:lpstr>Hypothesis - Ha </vt:lpstr>
      <vt:lpstr>Cheating</vt:lpstr>
      <vt:lpstr>Cheating </vt:lpstr>
      <vt:lpstr>Hypothesis Hb</vt:lpstr>
      <vt:lpstr>Plagiarism </vt:lpstr>
      <vt:lpstr>Plagiarism</vt:lpstr>
      <vt:lpstr>Hypothesis Hc</vt:lpstr>
      <vt:lpstr>Outside Help</vt:lpstr>
      <vt:lpstr>Outside Help</vt:lpstr>
      <vt:lpstr>Hypothesis Hd </vt:lpstr>
      <vt:lpstr>Electronic Cheating</vt:lpstr>
      <vt:lpstr>Electronic Cheating</vt:lpstr>
      <vt:lpstr>Foundational vs. Aligned Findings</vt:lpstr>
      <vt:lpstr>Foundational vs. Aligned Findings</vt:lpstr>
      <vt:lpstr>Foundational vs. Aligned Findings</vt:lpstr>
      <vt:lpstr>Foundational vs. Aligned Findings</vt:lpstr>
      <vt:lpstr>REFLECTION OF FINDINGS</vt:lpstr>
      <vt:lpstr>IMPLICATIONS</vt:lpstr>
      <vt:lpstr>LIMITATION</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Conformity, Unethical Reasoning, and Academic Dishonesty</dc:title>
  <cp:lastModifiedBy>Andrew Nelson</cp:lastModifiedBy>
  <cp:revision>1</cp:revision>
  <dcterms:created xsi:type="dcterms:W3CDTF">2019-04-08T14:41:36Z</dcterms:created>
  <dcterms:modified xsi:type="dcterms:W3CDTF">2019-04-08T14:42:32Z</dcterms:modified>
</cp:coreProperties>
</file>