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6" r:id="rId3"/>
    <p:sldId id="259" r:id="rId4"/>
    <p:sldId id="285" r:id="rId5"/>
    <p:sldId id="287" r:id="rId6"/>
    <p:sldId id="288" r:id="rId7"/>
    <p:sldId id="289" r:id="rId8"/>
    <p:sldId id="290" r:id="rId9"/>
    <p:sldId id="286" r:id="rId10"/>
  </p:sldIdLst>
  <p:sldSz cx="9144000" cy="6858000" type="screen4x3"/>
  <p:notesSz cx="6858000" cy="9144000"/>
  <p:defaultTextStyle>
    <a:defPPr>
      <a:defRPr lang="en-US"/>
    </a:defPPr>
    <a:lvl1pPr algn="l" defTabSz="456449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6449" indent="-135038" algn="l" defTabSz="456449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015" indent="-271191" algn="l" defTabSz="456449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0463" indent="-406229" algn="l" defTabSz="456449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028" indent="-542382" algn="l" defTabSz="456449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1607058" algn="l" defTabSz="321412" rtl="0" eaLnBrk="1" latinLnBrk="0" hangingPunct="1"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1928470" algn="l" defTabSz="321412" rtl="0" eaLnBrk="1" latinLnBrk="0" hangingPunct="1"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2249881" algn="l" defTabSz="321412" rtl="0" eaLnBrk="1" latinLnBrk="0" hangingPunct="1"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2571293" algn="l" defTabSz="321412" rtl="0" eaLnBrk="1" latinLnBrk="0" hangingPunct="1">
      <a:defRPr sz="1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3" frameSlides="1"/>
  <p:clrMru>
    <a:srgbClr val="7CCFFF"/>
    <a:srgbClr val="00539B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2ECF8-E4A8-CA4F-81A6-C11C0739F3CC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F8E5-9057-474D-ABCC-931F9226A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29930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3DD5-E626-B94D-9848-8E189600AFF5}" type="datetimeFigureOut">
              <a:rPr lang="en-US" smtClean="0"/>
              <a:pPr/>
              <a:t>1/5/15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BEE13-453E-D747-98CD-0660A0C3E8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6038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DECA - SAM 2010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24374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318851" cy="1470025"/>
          </a:xfrm>
        </p:spPr>
        <p:txBody>
          <a:bodyPr/>
          <a:lstStyle>
            <a:lvl1pPr algn="l">
              <a:defRPr b="0" i="0">
                <a:solidFill>
                  <a:srgbClr val="00539B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86200"/>
            <a:ext cx="7318851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00539B"/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61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318851" cy="1470025"/>
          </a:xfrm>
        </p:spPr>
        <p:txBody>
          <a:bodyPr/>
          <a:lstStyle>
            <a:lvl1pPr algn="l">
              <a:defRPr b="0" i="0">
                <a:solidFill>
                  <a:srgbClr val="FFFFFF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86200"/>
            <a:ext cx="7318851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4466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4_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318851" cy="1470025"/>
          </a:xfrm>
        </p:spPr>
        <p:txBody>
          <a:bodyPr/>
          <a:lstStyle>
            <a:lvl1pPr algn="l">
              <a:defRPr b="0" i="0">
                <a:solidFill>
                  <a:srgbClr val="00539B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86200"/>
            <a:ext cx="7318851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00539B"/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641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5_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318851" cy="1470025"/>
          </a:xfrm>
        </p:spPr>
        <p:txBody>
          <a:bodyPr/>
          <a:lstStyle>
            <a:lvl1pPr algn="l">
              <a:defRPr b="0" i="0">
                <a:solidFill>
                  <a:srgbClr val="FFFFFF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86200"/>
            <a:ext cx="7318851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36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2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0135" y="2130426"/>
            <a:ext cx="6719233" cy="1470025"/>
          </a:xfrm>
        </p:spPr>
        <p:txBody>
          <a:bodyPr/>
          <a:lstStyle>
            <a:lvl1pPr algn="l">
              <a:defRPr b="0" i="0">
                <a:solidFill>
                  <a:srgbClr val="00539B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0134" y="3886200"/>
            <a:ext cx="6719233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00539B"/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02403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3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9513" y="1673227"/>
            <a:ext cx="7318851" cy="1470025"/>
          </a:xfrm>
        </p:spPr>
        <p:txBody>
          <a:bodyPr/>
          <a:lstStyle>
            <a:lvl1pPr algn="l">
              <a:defRPr b="0" i="0">
                <a:solidFill>
                  <a:srgbClr val="FFFFFF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9513" y="3429000"/>
            <a:ext cx="7318851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1947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00539B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>
                <a:solidFill>
                  <a:srgbClr val="00539B"/>
                </a:solidFill>
                <a:latin typeface="Gotham Light"/>
                <a:cs typeface="Gotham Light"/>
              </a:defRPr>
            </a:lvl1pPr>
            <a:lvl2pPr algn="l">
              <a:defRPr>
                <a:solidFill>
                  <a:srgbClr val="00539B"/>
                </a:solidFill>
                <a:latin typeface="Gotham Light"/>
                <a:cs typeface="Gotham Light"/>
              </a:defRPr>
            </a:lvl2pPr>
            <a:lvl3pPr algn="l">
              <a:defRPr>
                <a:solidFill>
                  <a:srgbClr val="00539B"/>
                </a:solidFill>
                <a:latin typeface="Gotham Light"/>
                <a:cs typeface="Gotham Light"/>
              </a:defRPr>
            </a:lvl3pPr>
            <a:lvl4pPr algn="l">
              <a:defRPr>
                <a:solidFill>
                  <a:srgbClr val="00539B"/>
                </a:solidFill>
                <a:latin typeface="Gotham Light"/>
                <a:cs typeface="Gotham Light"/>
              </a:defRPr>
            </a:lvl4pPr>
            <a:lvl5pPr algn="l">
              <a:defRPr>
                <a:solidFill>
                  <a:srgbClr val="00539B"/>
                </a:solidFill>
                <a:latin typeface="Gotham Light"/>
                <a:cs typeface="Gotham 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40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1_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  <a:latin typeface="Gotham Bold"/>
                <a:cs typeface="Gotham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  <a:latin typeface="Gotham Light"/>
                <a:cs typeface="Gotham Light"/>
              </a:defRPr>
            </a:lvl1pPr>
            <a:lvl2pPr algn="l">
              <a:defRPr>
                <a:solidFill>
                  <a:schemeClr val="bg1"/>
                </a:solidFill>
                <a:latin typeface="Gotham Light"/>
                <a:cs typeface="Gotham Light"/>
              </a:defRPr>
            </a:lvl2pPr>
            <a:lvl3pPr algn="l">
              <a:defRPr>
                <a:solidFill>
                  <a:schemeClr val="bg1"/>
                </a:solidFill>
                <a:latin typeface="Gotham Light"/>
                <a:cs typeface="Gotham Light"/>
              </a:defRPr>
            </a:lvl3pPr>
            <a:lvl4pPr algn="l">
              <a:defRPr>
                <a:solidFill>
                  <a:schemeClr val="bg1"/>
                </a:solidFill>
                <a:latin typeface="Gotham Light"/>
                <a:cs typeface="Gotham Light"/>
              </a:defRPr>
            </a:lvl4pPr>
            <a:lvl5pPr algn="l">
              <a:defRPr>
                <a:solidFill>
                  <a:schemeClr val="bg1"/>
                </a:solidFill>
                <a:latin typeface="Gotham Light"/>
                <a:cs typeface="Gotham Ligh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0215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703" y="274499"/>
            <a:ext cx="8228595" cy="1142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703" y="1600126"/>
            <a:ext cx="8228595" cy="452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703" y="6355869"/>
            <a:ext cx="2133340" cy="365998"/>
          </a:xfrm>
          <a:prstGeom prst="rect">
            <a:avLst/>
          </a:prstGeom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Gotham Book" charset="0"/>
                <a:cs typeface="Gotham Book" charset="0"/>
              </a:defRPr>
            </a:lvl1pPr>
          </a:lstStyle>
          <a:p>
            <a:fld id="{71B2A004-11D3-BD44-A80A-02C573757B66}" type="datetime1">
              <a:rPr lang="en-US"/>
              <a:pPr/>
              <a:t>1/5/15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656" y="6355869"/>
            <a:ext cx="2894688" cy="365998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 defTabSz="457144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Gotham Book"/>
                <a:ea typeface="+mn-ea"/>
                <a:cs typeface="Gotham Book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2958" y="6355869"/>
            <a:ext cx="2133340" cy="365998"/>
          </a:xfrm>
          <a:prstGeom prst="rect">
            <a:avLst/>
          </a:prstGeom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Gotham Book" charset="0"/>
                <a:cs typeface="Gotham Book" charset="0"/>
              </a:defRPr>
            </a:lvl1pPr>
          </a:lstStyle>
          <a:p>
            <a:fld id="{0DBEBA91-AF4B-9E4B-BA5F-D447D1599A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xStyles>
    <p:titleStyle>
      <a:lvl1pPr algn="ctr" defTabSz="456449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0"/>
          <a:cs typeface="Gotham Book"/>
        </a:defRPr>
      </a:lvl1pPr>
      <a:lvl2pPr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2pPr>
      <a:lvl3pPr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3pPr>
      <a:lvl4pPr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4pPr>
      <a:lvl5pPr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5pPr>
      <a:lvl6pPr marL="321412"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6pPr>
      <a:lvl7pPr marL="642823"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7pPr>
      <a:lvl8pPr marL="964235"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8pPr>
      <a:lvl9pPr marL="1285646" algn="ctr" defTabSz="456449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0"/>
        </a:defRPr>
      </a:lvl9pPr>
    </p:titleStyle>
    <p:bodyStyle>
      <a:lvl1pPr marL="342616" indent="-342616" algn="l" defTabSz="45644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otham Book"/>
          <a:ea typeface="ＭＳ Ｐゴシック" charset="0"/>
          <a:cs typeface="Gotham Book"/>
        </a:defRPr>
      </a:lvl1pPr>
      <a:lvl2pPr marL="742149" indent="-285699" algn="l" defTabSz="45644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otham Book"/>
          <a:ea typeface="ＭＳ Ｐゴシック" charset="0"/>
          <a:cs typeface="Gotham Book"/>
        </a:defRPr>
      </a:lvl2pPr>
      <a:lvl3pPr marL="1142797" indent="-227667" algn="l" defTabSz="456449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0"/>
          <a:cs typeface="Gotham Book"/>
        </a:defRPr>
      </a:lvl3pPr>
      <a:lvl4pPr marL="1599246" indent="-227667" algn="l" defTabSz="456449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otham Book"/>
          <a:ea typeface="ＭＳ Ｐゴシック" charset="0"/>
          <a:cs typeface="Gotham Book"/>
        </a:defRPr>
      </a:lvl4pPr>
      <a:lvl5pPr marL="2056811" indent="-227667" algn="l" defTabSz="456449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otham Book"/>
          <a:ea typeface="ＭＳ Ｐゴシック" charset="0"/>
          <a:cs typeface="Gotham Book"/>
        </a:defRPr>
      </a:lvl5pPr>
      <a:lvl6pPr marL="2514291" indent="-228572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4" indent="-228572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8" indent="-228572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21" indent="-228572" algn="l" defTabSz="457144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1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5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9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2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6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9" algn="l" defTabSz="457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5345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246216" y="2130426"/>
            <a:ext cx="7606771" cy="1470025"/>
          </a:xfrm>
        </p:spPr>
        <p:txBody>
          <a:bodyPr/>
          <a:lstStyle/>
          <a:p>
            <a:pPr algn="ctr"/>
            <a:r>
              <a:rPr lang="en-US" sz="4800" b="1" dirty="0" smtClean="0">
                <a:solidFill>
                  <a:srgbClr val="FFFF00"/>
                </a:solidFill>
                <a:latin typeface="+mj-lt"/>
                <a:cs typeface="Gotham Bold" charset="0"/>
              </a:rPr>
              <a:t>DECA State Conference 2015</a:t>
            </a:r>
            <a:r>
              <a:rPr lang="en-US" sz="4800" b="1" dirty="0" smtClean="0">
                <a:latin typeface="+mj-lt"/>
                <a:cs typeface="Gotham Bold" charset="0"/>
              </a:rPr>
              <a:t> </a:t>
            </a:r>
            <a:r>
              <a:rPr lang="en-US" sz="5700" b="1" dirty="0" smtClean="0">
                <a:latin typeface="+mj-lt"/>
                <a:cs typeface="Gotham Bold" charset="0"/>
              </a:rPr>
              <a:t/>
            </a:r>
            <a:br>
              <a:rPr lang="en-US" sz="5700" b="1" dirty="0" smtClean="0">
                <a:latin typeface="+mj-lt"/>
                <a:cs typeface="Gotham Bold" charset="0"/>
              </a:rPr>
            </a:br>
            <a:r>
              <a:rPr lang="en-US" sz="4800" b="1" i="1" dirty="0" smtClean="0">
                <a:solidFill>
                  <a:srgbClr val="CCFFCC"/>
                </a:solidFill>
                <a:latin typeface="+mj-lt"/>
                <a:cs typeface="Gotham Bold" charset="0"/>
              </a:rPr>
              <a:t>Written Events</a:t>
            </a:r>
            <a:endParaRPr lang="en-US" sz="4800" b="1" i="1" dirty="0">
              <a:solidFill>
                <a:srgbClr val="CCFFCC"/>
              </a:solidFill>
              <a:latin typeface="+mj-lt"/>
              <a:cs typeface="Gotham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700" b="1" dirty="0" smtClean="0">
                <a:latin typeface="+mj-lt"/>
              </a:rPr>
              <a:t>OPTIONS FOR 2015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1600126"/>
            <a:ext cx="8228595" cy="3751511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  <a:latin typeface="+mn-lt"/>
              </a:rPr>
              <a:t>Sports </a:t>
            </a:r>
            <a:r>
              <a:rPr lang="en-US" sz="3600" dirty="0" smtClean="0">
                <a:solidFill>
                  <a:srgbClr val="FFFF00"/>
                </a:solidFill>
                <a:latin typeface="+mn-lt"/>
              </a:rPr>
              <a:t>&amp; Entertainment Promotion Plan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+mn-lt"/>
              </a:rPr>
              <a:t>Fashion Merchandising Promotion Plan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+mn-lt"/>
              </a:rPr>
              <a:t>Finance Operations Research Event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+mn-lt"/>
              </a:rPr>
              <a:t>Financial Consulting </a:t>
            </a:r>
            <a:r>
              <a:rPr lang="en-US" sz="3600" dirty="0" smtClean="0">
                <a:solidFill>
                  <a:srgbClr val="FFFF00"/>
                </a:solidFill>
                <a:latin typeface="+mn-lt"/>
              </a:rPr>
              <a:t>Event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Entrepreneurship Innovation </a:t>
            </a:r>
            <a:r>
              <a:rPr lang="en-US" sz="3600" dirty="0" smtClean="0">
                <a:solidFill>
                  <a:srgbClr val="FFFF00"/>
                </a:solidFill>
              </a:rPr>
              <a:t>Plan</a:t>
            </a:r>
            <a:endParaRPr lang="en-US" sz="36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5" y="429995"/>
            <a:ext cx="8884826" cy="762138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All Written Projects Will Incorporate: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1600126"/>
            <a:ext cx="8483817" cy="3194319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Observational Study Of Market Participants</a:t>
            </a:r>
          </a:p>
          <a:p>
            <a:pPr>
              <a:buNone/>
            </a:pPr>
            <a:r>
              <a:rPr lang="en-US" sz="2800" dirty="0" smtClean="0">
                <a:latin typeface="+mn-lt"/>
              </a:rPr>
              <a:t> </a:t>
            </a:r>
          </a:p>
          <a:p>
            <a:r>
              <a:rPr lang="en-US" sz="2800" dirty="0" smtClean="0">
                <a:latin typeface="+mn-lt"/>
              </a:rPr>
              <a:t>Several Highly Relevant Graphic Displays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Loads of Statistical Support For Findings &amp; Conclusions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At Least One Excel Component </a:t>
            </a:r>
          </a:p>
          <a:p>
            <a:pPr>
              <a:buNone/>
            </a:pPr>
            <a:endParaRPr lang="en-US" sz="3600" dirty="0" smtClean="0">
              <a:latin typeface="+mn-lt"/>
            </a:endParaRPr>
          </a:p>
          <a:p>
            <a:pPr>
              <a:buNone/>
            </a:pPr>
            <a:endParaRPr lang="en-US" sz="2800" dirty="0" smtClean="0">
              <a:latin typeface="+mn-lt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5" y="429994"/>
            <a:ext cx="8884826" cy="1435951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Sports &amp; Entertainment Promotion Plan</a:t>
            </a:r>
            <a:br>
              <a:rPr lang="en-US" sz="4000" b="1" dirty="0" smtClean="0">
                <a:solidFill>
                  <a:srgbClr val="FFFF00"/>
                </a:solidFill>
                <a:latin typeface="+mj-lt"/>
              </a:rPr>
            </a:br>
            <a:r>
              <a:rPr lang="en-US" sz="3200" b="1" i="1" dirty="0" smtClean="0">
                <a:solidFill>
                  <a:srgbClr val="CCFFCC"/>
                </a:solidFill>
                <a:latin typeface="+mj-lt"/>
              </a:rPr>
              <a:t>Professional Soccer Comes To The Valley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2189895"/>
            <a:ext cx="8228595" cy="3045119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800" dirty="0" smtClean="0">
                <a:latin typeface="+mn-lt"/>
              </a:rPr>
              <a:t>Three Team Members</a:t>
            </a:r>
          </a:p>
          <a:p>
            <a:r>
              <a:rPr lang="en-US" sz="2800" dirty="0" smtClean="0">
                <a:latin typeface="+mn-lt"/>
              </a:rPr>
              <a:t>Marketing Cluster Exam </a:t>
            </a:r>
            <a:r>
              <a:rPr lang="en-US" sz="2000" dirty="0" smtClean="0">
                <a:latin typeface="+mn-lt"/>
              </a:rPr>
              <a:t>(Combine with Marketing Principles)</a:t>
            </a:r>
          </a:p>
          <a:p>
            <a:r>
              <a:rPr lang="en-US" sz="2800" dirty="0" smtClean="0">
                <a:latin typeface="+mn-lt"/>
              </a:rPr>
              <a:t>Eleven-page Outlined Fact Sheet</a:t>
            </a:r>
          </a:p>
          <a:p>
            <a:r>
              <a:rPr lang="en-US" sz="2800" dirty="0" smtClean="0">
                <a:latin typeface="+mn-lt"/>
              </a:rPr>
              <a:t>Twenty-minute Oral Presentation</a:t>
            </a:r>
          </a:p>
          <a:p>
            <a:r>
              <a:rPr lang="en-US" sz="2800" dirty="0" smtClean="0">
                <a:latin typeface="+mn-lt"/>
              </a:rPr>
              <a:t>Observational Study Of  Valley Youth</a:t>
            </a:r>
          </a:p>
          <a:p>
            <a:r>
              <a:rPr lang="en-US" sz="2800" dirty="0" smtClean="0">
                <a:latin typeface="+mn-lt"/>
              </a:rPr>
              <a:t>Five-year Financial Forecast</a:t>
            </a:r>
          </a:p>
          <a:p>
            <a:pPr>
              <a:buNone/>
            </a:pPr>
            <a:endParaRPr lang="en-US" sz="3600" dirty="0" smtClean="0">
              <a:latin typeface="+mn-lt"/>
            </a:endParaRPr>
          </a:p>
          <a:p>
            <a:pPr>
              <a:buNone/>
            </a:pPr>
            <a:endParaRPr lang="en-US" sz="2800" dirty="0" smtClean="0">
              <a:latin typeface="+mn-lt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5" y="753945"/>
            <a:ext cx="8884826" cy="762138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Fashion Merchandising Promotion Plan</a:t>
            </a:r>
            <a:br>
              <a:rPr lang="en-US" sz="4000" b="1" dirty="0" smtClean="0">
                <a:solidFill>
                  <a:srgbClr val="FFFF00"/>
                </a:solidFill>
                <a:latin typeface="+mj-lt"/>
              </a:rPr>
            </a:br>
            <a:r>
              <a:rPr lang="en-US" sz="3200" b="1" i="1" dirty="0" smtClean="0">
                <a:solidFill>
                  <a:srgbClr val="CCFFCC"/>
                </a:solidFill>
                <a:latin typeface="+mj-lt"/>
              </a:rPr>
              <a:t>Seasonal Sales Of Apparel &amp; Accessories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2235067"/>
            <a:ext cx="8228595" cy="2883329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Three Team Members</a:t>
            </a:r>
          </a:p>
          <a:p>
            <a:r>
              <a:rPr lang="en-US" sz="2800" dirty="0" smtClean="0">
                <a:latin typeface="+mn-lt"/>
              </a:rPr>
              <a:t>Marketing Cluster Exam </a:t>
            </a:r>
            <a:r>
              <a:rPr lang="en-US" sz="2000" dirty="0" smtClean="0">
                <a:latin typeface="+mn-lt"/>
              </a:rPr>
              <a:t>(Combine with Marketing Principles)</a:t>
            </a:r>
          </a:p>
          <a:p>
            <a:r>
              <a:rPr lang="en-US" sz="2800" dirty="0" smtClean="0">
                <a:latin typeface="+mn-lt"/>
              </a:rPr>
              <a:t>Eleven-page Outlined Fact Sheet</a:t>
            </a:r>
          </a:p>
          <a:p>
            <a:r>
              <a:rPr lang="en-US" sz="2800" dirty="0" smtClean="0">
                <a:latin typeface="+mn-lt"/>
              </a:rPr>
              <a:t>Twenty-minute Oral Presentation</a:t>
            </a:r>
          </a:p>
          <a:p>
            <a:r>
              <a:rPr lang="en-US" sz="2800" dirty="0" smtClean="0">
                <a:latin typeface="+mn-lt"/>
              </a:rPr>
              <a:t>Observational Study Of Consumer Preferences</a:t>
            </a:r>
          </a:p>
          <a:p>
            <a:pPr>
              <a:buNone/>
            </a:pPr>
            <a:endParaRPr lang="en-US" sz="3600" dirty="0" smtClean="0">
              <a:latin typeface="+mn-lt"/>
            </a:endParaRPr>
          </a:p>
          <a:p>
            <a:pPr>
              <a:buNone/>
            </a:pPr>
            <a:endParaRPr lang="en-US" sz="2800" dirty="0" smtClean="0">
              <a:latin typeface="+mn-lt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79" y="676197"/>
            <a:ext cx="8884826" cy="762138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Finance Operations Research Event</a:t>
            </a:r>
            <a:br>
              <a:rPr lang="en-US" sz="4000" b="1" dirty="0" smtClean="0">
                <a:solidFill>
                  <a:srgbClr val="FFFF00"/>
                </a:solidFill>
                <a:latin typeface="+mj-lt"/>
              </a:rPr>
            </a:br>
            <a:r>
              <a:rPr lang="en-US" sz="3200" b="1" i="1" dirty="0" smtClean="0">
                <a:solidFill>
                  <a:srgbClr val="CCFFCC"/>
                </a:solidFill>
                <a:latin typeface="+mj-lt"/>
              </a:rPr>
              <a:t>Mobile App Promotes Financial Literacy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2092529"/>
            <a:ext cx="8228595" cy="2883329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Three Team Members</a:t>
            </a:r>
          </a:p>
          <a:p>
            <a:r>
              <a:rPr lang="en-US" sz="2800" dirty="0" smtClean="0">
                <a:latin typeface="+mn-lt"/>
              </a:rPr>
              <a:t>Finance Cluster Exam </a:t>
            </a:r>
            <a:r>
              <a:rPr lang="en-US" sz="2000" dirty="0" smtClean="0">
                <a:latin typeface="+mn-lt"/>
              </a:rPr>
              <a:t>(Combine with Finance Principles)</a:t>
            </a:r>
          </a:p>
          <a:p>
            <a:r>
              <a:rPr lang="en-US" sz="2800" dirty="0" smtClean="0">
                <a:latin typeface="+mn-lt"/>
              </a:rPr>
              <a:t>Thirty-page Written Document</a:t>
            </a:r>
          </a:p>
          <a:p>
            <a:r>
              <a:rPr lang="en-US" sz="2800" dirty="0" smtClean="0">
                <a:latin typeface="+mn-lt"/>
              </a:rPr>
              <a:t>Fifteen-minute Oral Presentation</a:t>
            </a:r>
          </a:p>
          <a:p>
            <a:r>
              <a:rPr lang="en-US" sz="2800" dirty="0" smtClean="0">
                <a:latin typeface="+mn-lt"/>
              </a:rPr>
              <a:t>Research Existing Personal Finance Apps</a:t>
            </a:r>
          </a:p>
          <a:p>
            <a:r>
              <a:rPr lang="en-US" sz="2800" dirty="0" smtClean="0">
                <a:latin typeface="+mn-lt"/>
              </a:rPr>
              <a:t>Other Business Statistics Students Develop App Itself</a:t>
            </a:r>
          </a:p>
          <a:p>
            <a:pPr>
              <a:buNone/>
            </a:pPr>
            <a:endParaRPr lang="en-US" sz="3600" dirty="0" smtClean="0">
              <a:latin typeface="+mn-lt"/>
            </a:endParaRPr>
          </a:p>
          <a:p>
            <a:pPr>
              <a:buNone/>
            </a:pPr>
            <a:endParaRPr lang="en-US" sz="2800" dirty="0" smtClean="0">
              <a:latin typeface="+mn-lt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15" y="935357"/>
            <a:ext cx="8884826" cy="762138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Financial Consulting Event</a:t>
            </a:r>
            <a:br>
              <a:rPr lang="en-US" sz="4000" b="1" dirty="0" smtClean="0">
                <a:solidFill>
                  <a:srgbClr val="FFFF00"/>
                </a:solidFill>
                <a:latin typeface="+mj-lt"/>
              </a:rPr>
            </a:br>
            <a:r>
              <a:rPr lang="en-US" sz="3200" b="1" i="1" dirty="0" smtClean="0">
                <a:solidFill>
                  <a:srgbClr val="CCFFCC"/>
                </a:solidFill>
                <a:latin typeface="+mj-lt"/>
              </a:rPr>
              <a:t>Consultant Gives Advice On Improving Credit Score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1988865"/>
            <a:ext cx="8419023" cy="3725596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One Team Member</a:t>
            </a:r>
          </a:p>
          <a:p>
            <a:r>
              <a:rPr lang="en-US" sz="2800" dirty="0" smtClean="0">
                <a:latin typeface="+mn-lt"/>
              </a:rPr>
              <a:t>Finance Cluster Exam </a:t>
            </a:r>
            <a:r>
              <a:rPr lang="en-US" sz="2000" dirty="0" smtClean="0">
                <a:latin typeface="+mn-lt"/>
              </a:rPr>
              <a:t>(Combine with Finance Principles)</a:t>
            </a:r>
          </a:p>
          <a:p>
            <a:r>
              <a:rPr lang="en-US" sz="2800" dirty="0" smtClean="0">
                <a:latin typeface="+mn-lt"/>
              </a:rPr>
              <a:t>Written Documentation For Class Credit Only</a:t>
            </a:r>
          </a:p>
          <a:p>
            <a:r>
              <a:rPr lang="en-US" sz="2800" dirty="0" smtClean="0">
                <a:latin typeface="+mn-lt"/>
              </a:rPr>
              <a:t>Twenty-minute Oral Presentation</a:t>
            </a:r>
          </a:p>
          <a:p>
            <a:r>
              <a:rPr lang="en-US" sz="2800" dirty="0" smtClean="0">
                <a:latin typeface="+mn-lt"/>
              </a:rPr>
              <a:t>Deep Research On How Credit Scores Are Determined</a:t>
            </a:r>
          </a:p>
          <a:p>
            <a:r>
              <a:rPr lang="en-US" sz="2800" dirty="0" smtClean="0">
                <a:latin typeface="+mn-lt"/>
              </a:rPr>
              <a:t>Observational Study Examines Student Attitudes</a:t>
            </a:r>
          </a:p>
          <a:p>
            <a:r>
              <a:rPr lang="en-US" sz="2800" dirty="0" smtClean="0">
                <a:latin typeface="+mn-lt"/>
              </a:rPr>
              <a:t>Class Presentations During Advocacy Month</a:t>
            </a:r>
          </a:p>
          <a:p>
            <a:pPr>
              <a:buNone/>
            </a:pPr>
            <a:endParaRPr lang="en-US" sz="3600" dirty="0" smtClean="0">
              <a:latin typeface="+mn-lt"/>
            </a:endParaRPr>
          </a:p>
          <a:p>
            <a:pPr>
              <a:buNone/>
            </a:pPr>
            <a:endParaRPr lang="en-US" sz="2800" dirty="0" smtClean="0">
              <a:latin typeface="+mn-lt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703" y="2209152"/>
            <a:ext cx="8228595" cy="2831496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Topic Must Be Approved By First Day Of School </a:t>
            </a:r>
          </a:p>
          <a:p>
            <a:r>
              <a:rPr lang="en-US" sz="2800" dirty="0" smtClean="0">
                <a:latin typeface="+mn-lt"/>
              </a:rPr>
              <a:t>Three Team Members</a:t>
            </a:r>
          </a:p>
          <a:p>
            <a:r>
              <a:rPr lang="en-US" sz="2800" dirty="0" smtClean="0">
                <a:latin typeface="+mn-lt"/>
              </a:rPr>
              <a:t>Five-page Concept Paper</a:t>
            </a:r>
          </a:p>
          <a:p>
            <a:r>
              <a:rPr lang="en-US" sz="2800" dirty="0" smtClean="0">
                <a:latin typeface="+mn-lt"/>
              </a:rPr>
              <a:t>Twenty-minute Oral Presentation</a:t>
            </a:r>
          </a:p>
          <a:p>
            <a:r>
              <a:rPr lang="en-US" sz="2800" dirty="0" smtClean="0">
                <a:latin typeface="+mn-lt"/>
              </a:rPr>
              <a:t>Observational Study Of Consumer Preferences</a:t>
            </a:r>
          </a:p>
          <a:p>
            <a:pPr>
              <a:buNone/>
            </a:pPr>
            <a:endParaRPr lang="en-US" sz="3600" dirty="0" smtClean="0">
              <a:latin typeface="+mn-lt"/>
            </a:endParaRPr>
          </a:p>
          <a:p>
            <a:pPr>
              <a:buNone/>
            </a:pPr>
            <a:endParaRPr lang="en-US" sz="2800" dirty="0" smtClean="0">
              <a:latin typeface="+mn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46215" y="728029"/>
            <a:ext cx="8884826" cy="762138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+mj-lt"/>
              </a:rPr>
              <a:t>Entrepreneurship Innovation Plan</a:t>
            </a:r>
            <a:br>
              <a:rPr lang="en-US" sz="4000" b="1" dirty="0" smtClean="0">
                <a:solidFill>
                  <a:srgbClr val="FFFF00"/>
                </a:solidFill>
                <a:latin typeface="+mj-lt"/>
              </a:rPr>
            </a:br>
            <a:r>
              <a:rPr lang="en-US" sz="3200" b="1" i="1" dirty="0" smtClean="0">
                <a:solidFill>
                  <a:srgbClr val="CCFFCC"/>
                </a:solidFill>
                <a:latin typeface="+mj-lt"/>
              </a:rPr>
              <a:t>Introduce New Business, Product or Service 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110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CA - Branding SD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284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DECA - Branding SD 2011</vt:lpstr>
      <vt:lpstr>Slide 1</vt:lpstr>
      <vt:lpstr>DECA State Conference 2015  Written Events</vt:lpstr>
      <vt:lpstr>OPTIONS FOR 2015 </vt:lpstr>
      <vt:lpstr>All Written Projects Will Incorporate: </vt:lpstr>
      <vt:lpstr>Sports &amp; Entertainment Promotion Plan Professional Soccer Comes To The Valley </vt:lpstr>
      <vt:lpstr>Fashion Merchandising Promotion Plan Seasonal Sales Of Apparel &amp; Accessories </vt:lpstr>
      <vt:lpstr>Finance Operations Research Event Mobile App Promotes Financial Literacy </vt:lpstr>
      <vt:lpstr>Financial Consulting Event Consultant Gives Advice On Improving Credit Score </vt:lpstr>
      <vt:lpstr>Entrepreneurship Innovation Plan Introduce New Business, Product or Service  </vt:lpstr>
    </vt:vector>
  </TitlesOfParts>
  <Company>PDC Productions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PDC Productions</dc:creator>
  <cp:lastModifiedBy>Andrew Nelson</cp:lastModifiedBy>
  <cp:revision>34</cp:revision>
  <cp:lastPrinted>2013-06-13T14:34:40Z</cp:lastPrinted>
  <dcterms:created xsi:type="dcterms:W3CDTF">2015-01-05T20:23:08Z</dcterms:created>
  <dcterms:modified xsi:type="dcterms:W3CDTF">2015-01-05T20:23:56Z</dcterms:modified>
</cp:coreProperties>
</file>