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s/slide8.xml" ContentType="application/vnd.openxmlformats-officedocument.presentationml.slide+xml"/>
  <Default Extension="wdp" ContentType="image/vnd.ms-photo"/>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p:cViewPr varScale="1">
        <p:scale>
          <a:sx n="98" d="100"/>
          <a:sy n="98" d="100"/>
        </p:scale>
        <p:origin x="-624" y="-11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27EB33-4527-49CB-A600-C88A85770334}" type="datetimeFigureOut">
              <a:rPr lang="en-US" smtClean="0"/>
              <a:pPr/>
              <a:t>8/9/16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66175-5551-43AA-9FC4-6C0BF5D2178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4190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2753"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Helvetica" pitchFamily="-123" charset="0"/>
              <a:ea typeface="Helvetica" pitchFamily="-123" charset="0"/>
              <a:cs typeface="Helvetica" pitchFamily="-123" charset="0"/>
            </a:endParaRPr>
          </a:p>
        </p:txBody>
      </p:sp>
      <p:sp>
        <p:nvSpPr>
          <p:cNvPr id="202755" name="Slide Number Placeholder 3"/>
          <p:cNvSpPr>
            <a:spLocks noGrp="1"/>
          </p:cNvSpPr>
          <p:nvPr>
            <p:ph type="sldNum" sz="quarter" idx="5"/>
          </p:nvPr>
        </p:nvSpPr>
        <p:spPr bwMode="auto">
          <a:xfrm>
            <a:off x="3883649" y="8685256"/>
            <a:ext cx="2972821" cy="457200"/>
          </a:xfrm>
          <a:prstGeom prst="rect">
            <a:avLst/>
          </a:prstGeom>
          <a:noFill/>
          <a:ln>
            <a:miter lim="800000"/>
            <a:headEnd/>
            <a:tailEnd/>
          </a:ln>
        </p:spPr>
        <p:txBody>
          <a:bodyPr/>
          <a:lstStyle/>
          <a:p>
            <a:fld id="{C5083B31-875F-4B8F-8C27-5DC367845427}" type="slidenum">
              <a:rPr lang="en-US">
                <a:latin typeface="Helvetica" pitchFamily="-123" charset="0"/>
                <a:ea typeface="Helvetica" pitchFamily="-123" charset="0"/>
                <a:cs typeface="Helvetica" pitchFamily="-123" charset="0"/>
              </a:rPr>
              <a:pPr/>
              <a:t>1</a:t>
            </a:fld>
            <a:endParaRPr lang="en-US">
              <a:latin typeface="Helvetica" pitchFamily="-123" charset="0"/>
              <a:ea typeface="Helvetica" pitchFamily="-123" charset="0"/>
              <a:cs typeface="Helvetica" pitchFamily="-12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2753"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Helvetica" pitchFamily="-123" charset="0"/>
              <a:ea typeface="Helvetica" pitchFamily="-123" charset="0"/>
              <a:cs typeface="Helvetica" pitchFamily="-123" charset="0"/>
            </a:endParaRPr>
          </a:p>
        </p:txBody>
      </p:sp>
      <p:sp>
        <p:nvSpPr>
          <p:cNvPr id="202755" name="Slide Number Placeholder 3"/>
          <p:cNvSpPr>
            <a:spLocks noGrp="1"/>
          </p:cNvSpPr>
          <p:nvPr>
            <p:ph type="sldNum" sz="quarter" idx="5"/>
          </p:nvPr>
        </p:nvSpPr>
        <p:spPr bwMode="auto">
          <a:xfrm>
            <a:off x="3883649" y="8685256"/>
            <a:ext cx="2972821" cy="457200"/>
          </a:xfrm>
          <a:prstGeom prst="rect">
            <a:avLst/>
          </a:prstGeom>
          <a:noFill/>
          <a:ln>
            <a:miter lim="800000"/>
            <a:headEnd/>
            <a:tailEnd/>
          </a:ln>
        </p:spPr>
        <p:txBody>
          <a:bodyPr/>
          <a:lstStyle/>
          <a:p>
            <a:fld id="{C5083B31-875F-4B8F-8C27-5DC367845427}" type="slidenum">
              <a:rPr lang="en-US">
                <a:latin typeface="Helvetica" pitchFamily="-123" charset="0"/>
                <a:ea typeface="Helvetica" pitchFamily="-123" charset="0"/>
                <a:cs typeface="Helvetica" pitchFamily="-123" charset="0"/>
              </a:rPr>
              <a:pPr/>
              <a:t>2</a:t>
            </a:fld>
            <a:endParaRPr lang="en-US">
              <a:latin typeface="Helvetica" pitchFamily="-123" charset="0"/>
              <a:ea typeface="Helvetica" pitchFamily="-123" charset="0"/>
              <a:cs typeface="Helvetica" pitchFamily="-123"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Helvetica"/>
                <a:ea typeface="Helvetica"/>
                <a:cs typeface="Helvetica"/>
              </a:rPr>
              <a:t>Thoughts – generally “persuasive” writing is differentiated from “argument” in the English classroom through a few nuances that include:  persuasion often assumes that the author/speaker has the goal of “winning” by successfully persuading their intended audience. There is also often the assumed element of the use of emotional reasoning with a Persuasive Essay. (appeals to Pathos, don’t you know!)  Whereas, “Argumentation” assumes logical reasoning (as opposed to emotional appeals) to convince the audience. Most courses (college and high school) now use the umbrella of argument to include a number of subcategories, and persuasion would fall under this umbrella. </a:t>
            </a:r>
            <a:endParaRPr lang="en-US" sz="1200" kern="1200" dirty="0">
              <a:solidFill>
                <a:schemeClr val="tx1"/>
              </a:solidFill>
              <a:effectLst/>
              <a:latin typeface="Helvetica"/>
              <a:ea typeface="Helvetica"/>
              <a:cs typeface="Helvetica"/>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1093338"/>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7853566"/>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Connecting research question to the knowledge of the field</a:t>
            </a:r>
          </a:p>
          <a:p>
            <a:pPr lvl="1">
              <a:buFont typeface="Arial" panose="020B0604020202020204" pitchFamily="34" charset="0"/>
              <a:buChar char="•"/>
            </a:pPr>
            <a:r>
              <a:rPr lang="en-US" sz="1200" dirty="0" smtClean="0"/>
              <a:t>Introducing and reviews previous work in the field, synthesizing information and a range of perspectives related to the research question/project goal.</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1741214"/>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Helvetica"/>
                <a:ea typeface="Helvetica"/>
                <a:cs typeface="Helvetica"/>
              </a:rPr>
              <a:t>For this slide, an important distinction to make is that this is an evidence-based piece, the primary purpose of which is to present evidence to answer a research question. …as opposed to the other varieties (above) which are either ONLY to present information, or PRIMARILY to </a:t>
            </a:r>
            <a:r>
              <a:rPr lang="en-US" sz="1200" i="1" kern="1200" dirty="0" smtClean="0">
                <a:solidFill>
                  <a:schemeClr val="tx1"/>
                </a:solidFill>
                <a:effectLst/>
                <a:latin typeface="Helvetica"/>
                <a:ea typeface="Helvetica"/>
                <a:cs typeface="Helvetica"/>
              </a:rPr>
              <a:t>persuade</a:t>
            </a:r>
            <a:r>
              <a:rPr lang="en-US" sz="1200" kern="1200" dirty="0" smtClean="0">
                <a:solidFill>
                  <a:schemeClr val="tx1"/>
                </a:solidFill>
                <a:effectLst/>
                <a:latin typeface="Helvetica"/>
                <a:ea typeface="Helvetica"/>
                <a:cs typeface="Helvetica"/>
              </a:rPr>
              <a:t> the audience of the author’s point by (by appeals to emotion at times), rather than to explore the various associated/appropriate perspectives related to the area of investigation. (and of course, the others do not touch on methodology, credibility or reliability of evidence, </a:t>
            </a:r>
            <a:r>
              <a:rPr lang="en-US" sz="1200" kern="1200" dirty="0" err="1" smtClean="0">
                <a:solidFill>
                  <a:schemeClr val="tx1"/>
                </a:solidFill>
                <a:effectLst/>
                <a:latin typeface="Helvetica"/>
                <a:ea typeface="Helvetica"/>
                <a:cs typeface="Helvetica"/>
              </a:rPr>
              <a:t>etc</a:t>
            </a:r>
            <a:r>
              <a:rPr lang="en-US" sz="1200" kern="1200" dirty="0" smtClean="0">
                <a:solidFill>
                  <a:schemeClr val="tx1"/>
                </a:solidFill>
                <a:effectLst/>
                <a:latin typeface="Helvetica"/>
                <a:ea typeface="Helvetica"/>
                <a:cs typeface="Helvetica"/>
              </a:rPr>
              <a:t>)</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2602998"/>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Helvetica"/>
                <a:ea typeface="Helvetica"/>
                <a:cs typeface="Helvetica"/>
              </a:rPr>
              <a:t>Point out that engaging in research is different from debating, or making an argument, or taking a stance. It’s about asking a question (that has yet to be answered about a phenomenon).</a:t>
            </a:r>
            <a:r>
              <a:rPr lang="en-US" sz="1200" kern="1200" baseline="0" dirty="0" smtClean="0">
                <a:solidFill>
                  <a:schemeClr val="tx1"/>
                </a:solidFill>
                <a:effectLst/>
                <a:latin typeface="Helvetica"/>
                <a:ea typeface="Helvetica"/>
                <a:cs typeface="Helvetica"/>
              </a:rPr>
              <a:t> The green puzzle pieces linked together represent what is currently known through research about that phenomenon (this is the body of knowledge). Students must find a gap in the understanding of the phenomenon or body of knowledge and </a:t>
            </a:r>
            <a:r>
              <a:rPr lang="en-US" sz="1200" kern="1200" baseline="0" dirty="0" err="1" smtClean="0">
                <a:solidFill>
                  <a:schemeClr val="tx1"/>
                </a:solidFill>
                <a:effectLst/>
                <a:latin typeface="Helvetica"/>
                <a:ea typeface="Helvetica"/>
                <a:cs typeface="Helvetica"/>
              </a:rPr>
              <a:t>situatie</a:t>
            </a:r>
            <a:r>
              <a:rPr lang="en-US" sz="1200" kern="1200" dirty="0" smtClean="0">
                <a:solidFill>
                  <a:schemeClr val="tx1"/>
                </a:solidFill>
                <a:effectLst/>
                <a:latin typeface="Helvetica"/>
                <a:ea typeface="Helvetica"/>
                <a:cs typeface="Helvetica"/>
              </a:rPr>
              <a:t> that question into the larger body of work on that topic, gathering data/information about that specific topic, coding, categorizing, analyzing, and evaluating that data for its merit in supporting your assumptions and hypotheses pertaining to one’s question. Next one must make a conclusion or claim that is a new piece of information or piece of the puzzle, and then find how it connects to the larger body of knowledge. This process ensures that one who engages in scholarly research is part of the academic conversation and not just repeating the parts of the conversation.</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8141860"/>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the mouse to show how this graphic was made. This graphic pertains to collection of </a:t>
            </a:r>
            <a:r>
              <a:rPr lang="en-US" dirty="0" smtClean="0"/>
              <a:t>Primary Source Data-</a:t>
            </a:r>
            <a:r>
              <a:rPr lang="en-US" baseline="0" dirty="0" smtClean="0"/>
              <a:t>synthesis of unknown information-usually in sciences (social, natural, physical, hard)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0685152"/>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the mouse to show how this graphic was made. This graphic pertains to </a:t>
            </a:r>
            <a:r>
              <a:rPr lang="en-US" dirty="0" smtClean="0"/>
              <a:t>Secondary Source Data</a:t>
            </a:r>
            <a:r>
              <a:rPr lang="en-US" baseline="0" dirty="0" smtClean="0"/>
              <a:t> collection for a </a:t>
            </a:r>
            <a:r>
              <a:rPr lang="en-US" dirty="0" smtClean="0"/>
              <a:t>meta study and re-interpretation</a:t>
            </a:r>
            <a:r>
              <a:rPr lang="en-US" baseline="0" dirty="0" smtClean="0"/>
              <a:t> of what is already known into a new perspective or new understanding-usually in humanities, arts, histories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068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91F0EA-820F-465B-B7F8-0C11520BC0BF}" type="datetimeFigureOut">
              <a:rPr lang="en-US" smtClean="0"/>
              <a:pPr/>
              <a:t>8/9/16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F10A4-DCC2-4475-A716-3B7A4E4EEFA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012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1F0EA-820F-465B-B7F8-0C11520BC0BF}" type="datetimeFigureOut">
              <a:rPr lang="en-US" smtClean="0"/>
              <a:pPr/>
              <a:t>8/9/16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F10A4-DCC2-4475-A716-3B7A4E4EEFA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2384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1F0EA-820F-465B-B7F8-0C11520BC0BF}" type="datetimeFigureOut">
              <a:rPr lang="en-US" smtClean="0"/>
              <a:pPr/>
              <a:t>8/9/16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F10A4-DCC2-4475-A716-3B7A4E4EEFA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8778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DividerSlide">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8854" r="23255" b="10070"/>
          <a:stretch/>
        </p:blipFill>
        <p:spPr bwMode="auto">
          <a:xfrm>
            <a:off x="0" y="0"/>
            <a:ext cx="9144000" cy="543116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2" name="Rectangle 1"/>
          <p:cNvSpPr/>
          <p:nvPr userDrawn="1"/>
        </p:nvSpPr>
        <p:spPr>
          <a:xfrm>
            <a:off x="0" y="5431161"/>
            <a:ext cx="9144000" cy="1426839"/>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userDrawn="1"/>
        </p:nvSpPr>
        <p:spPr bwMode="auto">
          <a:xfrm>
            <a:off x="434975" y="5218113"/>
            <a:ext cx="7110413" cy="1385887"/>
          </a:xfrm>
          <a:prstGeom prst="rect">
            <a:avLst/>
          </a:prstGeom>
          <a:noFill/>
          <a:ln w="9525">
            <a:noFill/>
            <a:miter lim="800000"/>
            <a:headEnd/>
            <a:tailEnd/>
          </a:ln>
        </p:spPr>
        <p:txBody>
          <a:bodyPr anchor="ctr">
            <a:prstTxWarp prst="textNoShape">
              <a:avLst/>
            </a:prstTxWarp>
          </a:bodyPr>
          <a:lstStyle/>
          <a:p>
            <a:pPr defTabSz="455613" eaLnBrk="0" hangingPunct="0">
              <a:lnSpc>
                <a:spcPts val="2700"/>
              </a:lnSpc>
            </a:pPr>
            <a:endParaRPr lang="en-US" sz="1800" dirty="0">
              <a:solidFill>
                <a:schemeClr val="bg1"/>
              </a:solidFill>
              <a:latin typeface="Helvetica" pitchFamily="-123" charset="0"/>
              <a:ea typeface="Helvetica" pitchFamily="-123" charset="0"/>
              <a:cs typeface="Helvetica" pitchFamily="-123" charset="0"/>
            </a:endParaRPr>
          </a:p>
        </p:txBody>
      </p:sp>
      <p:sp>
        <p:nvSpPr>
          <p:cNvPr id="3" name="Rectangle 2"/>
          <p:cNvSpPr/>
          <p:nvPr userDrawn="1"/>
        </p:nvSpPr>
        <p:spPr>
          <a:xfrm>
            <a:off x="7778984" y="176949"/>
            <a:ext cx="1095172" cy="445443"/>
          </a:xfrm>
          <a:prstGeom prst="rect">
            <a:avLst/>
          </a:prstGeom>
        </p:spPr>
        <p:txBody>
          <a:bodyPr wrap="none">
            <a:spAutoFit/>
          </a:bodyPr>
          <a:lstStyle/>
          <a:p>
            <a:pPr defTabSz="455613" eaLnBrk="0" hangingPunct="0">
              <a:lnSpc>
                <a:spcPts val="2700"/>
              </a:lnSpc>
            </a:pPr>
            <a:r>
              <a:rPr lang="en-US" sz="3200" dirty="0" smtClean="0">
                <a:solidFill>
                  <a:schemeClr val="bg1"/>
                </a:solidFill>
                <a:latin typeface="Helvetica" pitchFamily="-123" charset="0"/>
                <a:ea typeface="Helvetica" pitchFamily="-123" charset="0"/>
                <a:cs typeface="Helvetica" pitchFamily="-123" charset="0"/>
              </a:rPr>
              <a:t>2015</a:t>
            </a:r>
            <a:endParaRPr lang="en-US" sz="3200" dirty="0">
              <a:solidFill>
                <a:schemeClr val="bg1"/>
              </a:solidFill>
              <a:latin typeface="Helvetica" pitchFamily="-123" charset="0"/>
              <a:ea typeface="Helvetica" pitchFamily="-123" charset="0"/>
              <a:cs typeface="Helvetica" pitchFamily="-123"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71147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userDrawn="1">
  <p:cSld name="1_MaroonContent">
    <p:spTree>
      <p:nvGrpSpPr>
        <p:cNvPr id="1" name=""/>
        <p:cNvGrpSpPr/>
        <p:nvPr/>
      </p:nvGrpSpPr>
      <p:grpSpPr>
        <a:xfrm>
          <a:off x="0" y="0"/>
          <a:ext cx="0" cy="0"/>
          <a:chOff x="0" y="0"/>
          <a:chExt cx="0" cy="0"/>
        </a:xfrm>
      </p:grpSpPr>
      <p:sp>
        <p:nvSpPr>
          <p:cNvPr id="4" name="Slide Number Placeholder 5"/>
          <p:cNvSpPr txBox="1">
            <a:spLocks/>
          </p:cNvSpPr>
          <p:nvPr userDrawn="1"/>
        </p:nvSpPr>
        <p:spPr>
          <a:xfrm>
            <a:off x="350838" y="6384925"/>
            <a:ext cx="581025" cy="236538"/>
          </a:xfrm>
          <a:prstGeom prst="rect">
            <a:avLst/>
          </a:prstGeom>
        </p:spPr>
        <p:txBody>
          <a:bodyPr/>
          <a:lstStyle>
            <a:defPPr>
              <a:defRPr lang="en-US"/>
            </a:defPPr>
            <a:lvl1pPr algn="l" rtl="0" fontAlgn="base">
              <a:spcBef>
                <a:spcPct val="0"/>
              </a:spcBef>
              <a:spcAft>
                <a:spcPct val="0"/>
              </a:spcAft>
              <a:defRPr sz="1000" kern="1200">
                <a:solidFill>
                  <a:srgbClr val="909090"/>
                </a:solidFill>
                <a:latin typeface="Helvetica"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0313327F-F52E-4DBF-AD30-A8CD544D4722}" type="slidenum">
              <a:rPr lang="en-US" sz="1200" smtClean="0">
                <a:solidFill>
                  <a:schemeClr val="tx1">
                    <a:lumMod val="75000"/>
                    <a:lumOff val="25000"/>
                  </a:schemeClr>
                </a:solidFill>
                <a:ea typeface="Helvetica"/>
              </a:rPr>
              <a:pPr>
                <a:defRPr/>
              </a:pPr>
              <a:t>‹#›</a:t>
            </a:fld>
            <a:endParaRPr lang="en-US" sz="1200" dirty="0">
              <a:solidFill>
                <a:schemeClr val="tx1">
                  <a:lumMod val="75000"/>
                  <a:lumOff val="25000"/>
                </a:schemeClr>
              </a:solidFill>
              <a:ea typeface="Helvetica"/>
            </a:endParaRPr>
          </a:p>
        </p:txBody>
      </p:sp>
      <p:pic>
        <p:nvPicPr>
          <p:cNvPr id="5" name="Picture 7" descr="CollegeBoardLogo.png"/>
          <p:cNvPicPr>
            <a:picLocks noChangeAspect="1"/>
          </p:cNvPicPr>
          <p:nvPr userDrawn="1"/>
        </p:nvPicPr>
        <p:blipFill>
          <a:blip r:embed="rId2"/>
          <a:srcRect/>
          <a:stretch>
            <a:fillRect/>
          </a:stretch>
        </p:blipFill>
        <p:spPr bwMode="auto">
          <a:xfrm>
            <a:off x="7151688" y="6321425"/>
            <a:ext cx="1622425" cy="279400"/>
          </a:xfrm>
          <a:prstGeom prst="rect">
            <a:avLst/>
          </a:prstGeom>
          <a:noFill/>
          <a:ln w="9525">
            <a:noFill/>
            <a:miter lim="800000"/>
            <a:headEnd/>
            <a:tailEnd/>
          </a:ln>
        </p:spPr>
      </p:pic>
      <p:sp>
        <p:nvSpPr>
          <p:cNvPr id="6" name="Rectangle 5"/>
          <p:cNvSpPr/>
          <p:nvPr userDrawn="1"/>
        </p:nvSpPr>
        <p:spPr>
          <a:xfrm>
            <a:off x="-25400" y="0"/>
            <a:ext cx="9169400" cy="1211263"/>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400" dirty="0"/>
          </a:p>
        </p:txBody>
      </p:sp>
      <p:pic>
        <p:nvPicPr>
          <p:cNvPr id="7" name="Picture 9" descr="AP_logo_KO.png"/>
          <p:cNvPicPr>
            <a:picLocks noChangeAspect="1"/>
          </p:cNvPicPr>
          <p:nvPr userDrawn="1"/>
        </p:nvPicPr>
        <p:blipFill>
          <a:blip r:embed="rId3"/>
          <a:srcRect/>
          <a:stretch>
            <a:fillRect/>
          </a:stretch>
        </p:blipFill>
        <p:spPr bwMode="auto">
          <a:xfrm>
            <a:off x="8170863" y="688975"/>
            <a:ext cx="603250" cy="393700"/>
          </a:xfrm>
          <a:prstGeom prst="rect">
            <a:avLst/>
          </a:prstGeom>
          <a:noFill/>
          <a:ln w="9525">
            <a:noFill/>
            <a:miter lim="800000"/>
            <a:headEnd/>
            <a:tailEnd/>
          </a:ln>
        </p:spPr>
      </p:pic>
      <p:sp>
        <p:nvSpPr>
          <p:cNvPr id="12" name="Content Placeholder 3"/>
          <p:cNvSpPr>
            <a:spLocks noGrp="1"/>
          </p:cNvSpPr>
          <p:nvPr>
            <p:ph sz="quarter" idx="45"/>
          </p:nvPr>
        </p:nvSpPr>
        <p:spPr>
          <a:xfrm>
            <a:off x="426128" y="1432560"/>
            <a:ext cx="8305321" cy="4732669"/>
          </a:xfrm>
          <a:prstGeom prst="rect">
            <a:avLst/>
          </a:prstGeom>
        </p:spPr>
        <p:txBody>
          <a:bodyPr>
            <a:normAutofit/>
          </a:bodyPr>
          <a:lstStyle>
            <a:lvl1pPr marL="338138" indent="-338138">
              <a:lnSpc>
                <a:spcPct val="100000"/>
              </a:lnSpc>
              <a:buClr>
                <a:srgbClr val="404040"/>
              </a:buClr>
              <a:buSzPct val="80000"/>
              <a:buFont typeface="Helvetica" pitchFamily="34" charset="0"/>
              <a:buChar char="►"/>
              <a:defRPr sz="2000">
                <a:solidFill>
                  <a:srgbClr val="404040"/>
                </a:solidFill>
                <a:latin typeface="Helvetica" pitchFamily="34" charset="0"/>
                <a:ea typeface="Helvetica"/>
                <a:cs typeface="Helvetica"/>
              </a:defRPr>
            </a:lvl1pPr>
            <a:lvl2pPr marL="744538" indent="-406400">
              <a:lnSpc>
                <a:spcPct val="100000"/>
              </a:lnSpc>
              <a:buClr>
                <a:srgbClr val="404040"/>
              </a:buClr>
              <a:buSzPct val="80000"/>
              <a:buFont typeface="Helvetica" pitchFamily="34" charset="0"/>
              <a:buChar char="►"/>
              <a:tabLst/>
              <a:defRPr sz="2000">
                <a:solidFill>
                  <a:srgbClr val="404040"/>
                </a:solidFill>
                <a:latin typeface="Helvetica" pitchFamily="34" charset="0"/>
                <a:ea typeface="Helvetica"/>
                <a:cs typeface="Helvetica"/>
              </a:defRPr>
            </a:lvl2pPr>
            <a:lvl3pPr marL="1201738" indent="-396875">
              <a:lnSpc>
                <a:spcPct val="100000"/>
              </a:lnSpc>
              <a:buClr>
                <a:srgbClr val="404040"/>
              </a:buClr>
              <a:buSzPct val="80000"/>
              <a:buFont typeface="Helvetica" pitchFamily="34" charset="0"/>
              <a:buChar char="►"/>
              <a:defRPr sz="2000">
                <a:solidFill>
                  <a:srgbClr val="404040"/>
                </a:solidFill>
                <a:latin typeface="Helvetica" pitchFamily="34" charset="0"/>
                <a:ea typeface="Helvetica"/>
                <a:cs typeface="Helvetica"/>
              </a:defRPr>
            </a:lvl3pPr>
            <a:lvl4pPr marL="1651000" indent="-395288">
              <a:lnSpc>
                <a:spcPct val="100000"/>
              </a:lnSpc>
              <a:buClr>
                <a:srgbClr val="404040"/>
              </a:buClr>
              <a:buSzPct val="80000"/>
              <a:buFont typeface="Helvetica" pitchFamily="34" charset="0"/>
              <a:buChar char="►"/>
              <a:tabLst/>
              <a:defRPr sz="2000">
                <a:solidFill>
                  <a:srgbClr val="404040"/>
                </a:solidFill>
                <a:latin typeface="Helvetica" pitchFamily="34" charset="0"/>
                <a:ea typeface="Helvetica"/>
                <a:cs typeface="Helvetica"/>
              </a:defRPr>
            </a:lvl4pPr>
            <a:lvl5pPr marL="2060575" indent="-409575">
              <a:lnSpc>
                <a:spcPct val="100000"/>
              </a:lnSpc>
              <a:buClr>
                <a:srgbClr val="404040"/>
              </a:buClr>
              <a:buSzPct val="80000"/>
              <a:buFont typeface="Helvetica" pitchFamily="34" charset="0"/>
              <a:buChar char="►"/>
              <a:defRPr sz="2000">
                <a:solidFill>
                  <a:srgbClr val="404040"/>
                </a:solidFill>
                <a:latin typeface="Helvetica" pitchFamily="34" charset="0"/>
                <a:ea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title"/>
          </p:nvPr>
        </p:nvSpPr>
        <p:spPr>
          <a:xfrm>
            <a:off x="428626" y="81280"/>
            <a:ext cx="7689606" cy="977983"/>
          </a:xfrm>
          <a:prstGeom prst="rect">
            <a:avLst/>
          </a:prstGeom>
        </p:spPr>
        <p:txBody>
          <a:bodyPr anchor="b"/>
          <a:lstStyle>
            <a:lvl1pPr algn="l" defTabSz="455613" rtl="0" eaLnBrk="0" fontAlgn="base" hangingPunct="0">
              <a:lnSpc>
                <a:spcPts val="2800"/>
              </a:lnSpc>
              <a:spcBef>
                <a:spcPct val="0"/>
              </a:spcBef>
              <a:spcAft>
                <a:spcPct val="0"/>
              </a:spcAft>
              <a:defRPr lang="en-US" sz="4000" kern="1200" cap="none" dirty="0">
                <a:ln>
                  <a:noFill/>
                </a:ln>
                <a:solidFill>
                  <a:schemeClr val="bg1"/>
                </a:solidFill>
                <a:latin typeface="+mj-lt"/>
                <a:ea typeface="Helvetica"/>
                <a:cs typeface="Helvetica"/>
              </a:defRPr>
            </a:lvl1pPr>
          </a:lstStyle>
          <a:p>
            <a:r>
              <a:rPr lang="en-US" dirty="0" smtClean="0"/>
              <a:t>Click to edit Master title style</a:t>
            </a:r>
            <a:endParaRPr lang="en-US" dirty="0"/>
          </a:p>
        </p:txBody>
      </p:sp>
      <p:sp>
        <p:nvSpPr>
          <p:cNvPr id="8" name="Rectangle 7"/>
          <p:cNvSpPr/>
          <p:nvPr userDrawn="1"/>
        </p:nvSpPr>
        <p:spPr>
          <a:xfrm>
            <a:off x="8273249" y="176949"/>
            <a:ext cx="870751" cy="438582"/>
          </a:xfrm>
          <a:prstGeom prst="rect">
            <a:avLst/>
          </a:prstGeom>
        </p:spPr>
        <p:txBody>
          <a:bodyPr wrap="none">
            <a:spAutoFit/>
          </a:bodyPr>
          <a:lstStyle/>
          <a:p>
            <a:pPr defTabSz="455613" eaLnBrk="0" hangingPunct="0">
              <a:lnSpc>
                <a:spcPts val="2700"/>
              </a:lnSpc>
            </a:pPr>
            <a:r>
              <a:rPr lang="en-US" sz="2400" dirty="0" smtClean="0">
                <a:solidFill>
                  <a:schemeClr val="bg1"/>
                </a:solidFill>
                <a:latin typeface="Helvetica" pitchFamily="-123" charset="0"/>
                <a:ea typeface="Helvetica" pitchFamily="-123" charset="0"/>
                <a:cs typeface="Helvetica" pitchFamily="-123" charset="0"/>
              </a:rPr>
              <a:t>2015</a:t>
            </a:r>
            <a:endParaRPr lang="en-US" sz="2400" dirty="0">
              <a:solidFill>
                <a:schemeClr val="bg1"/>
              </a:solidFill>
              <a:latin typeface="Helvetica" pitchFamily="-123" charset="0"/>
              <a:ea typeface="Helvetica" pitchFamily="-123" charset="0"/>
              <a:cs typeface="Helvetica" pitchFamily="-123"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283976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_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clrChange>
              <a:clrFrom>
                <a:srgbClr val="FBFCFE"/>
              </a:clrFrom>
              <a:clrTo>
                <a:srgbClr val="FBFCFE">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0"/>
            <a:ext cx="9156485" cy="5366480"/>
          </a:xfrm>
          <a:prstGeom prst="rect">
            <a:avLst/>
          </a:prstGeom>
        </p:spPr>
      </p:pic>
      <p:sp>
        <p:nvSpPr>
          <p:cNvPr id="3" name="Rectangle 2"/>
          <p:cNvSpPr/>
          <p:nvPr userDrawn="1"/>
        </p:nvSpPr>
        <p:spPr>
          <a:xfrm>
            <a:off x="0" y="5186597"/>
            <a:ext cx="9144000" cy="1671403"/>
          </a:xfrm>
          <a:prstGeom prst="rect">
            <a:avLst/>
          </a:prstGeom>
          <a:solidFill>
            <a:schemeClr val="bg2">
              <a:lumMod val="25000"/>
            </a:schemeClr>
          </a:solidFill>
          <a:ln>
            <a:solidFill>
              <a:srgbClr val="0051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8273249" y="176949"/>
            <a:ext cx="870751" cy="438582"/>
          </a:xfrm>
          <a:prstGeom prst="rect">
            <a:avLst/>
          </a:prstGeom>
        </p:spPr>
        <p:txBody>
          <a:bodyPr wrap="none">
            <a:spAutoFit/>
          </a:bodyPr>
          <a:lstStyle/>
          <a:p>
            <a:pPr defTabSz="455613" eaLnBrk="0" hangingPunct="0">
              <a:lnSpc>
                <a:spcPts val="2700"/>
              </a:lnSpc>
            </a:pPr>
            <a:r>
              <a:rPr lang="en-US" sz="2400" dirty="0" smtClean="0">
                <a:solidFill>
                  <a:schemeClr val="tx1"/>
                </a:solidFill>
                <a:latin typeface="Helvetica" pitchFamily="-123" charset="0"/>
                <a:ea typeface="Helvetica" pitchFamily="-123" charset="0"/>
                <a:cs typeface="Helvetica" pitchFamily="-123" charset="0"/>
              </a:rPr>
              <a:t>2015</a:t>
            </a:r>
            <a:endParaRPr lang="en-US" sz="2400" dirty="0">
              <a:solidFill>
                <a:schemeClr val="tx1"/>
              </a:solidFill>
              <a:latin typeface="Helvetica" pitchFamily="-123" charset="0"/>
              <a:ea typeface="Helvetica" pitchFamily="-123" charset="0"/>
              <a:cs typeface="Helvetica" pitchFamily="-123"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27379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1F0EA-820F-465B-B7F8-0C11520BC0BF}" type="datetimeFigureOut">
              <a:rPr lang="en-US" smtClean="0"/>
              <a:pPr/>
              <a:t>8/9/16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F10A4-DCC2-4475-A716-3B7A4E4EEFA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8435132"/>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91F0EA-820F-465B-B7F8-0C11520BC0BF}" type="datetimeFigureOut">
              <a:rPr lang="en-US" smtClean="0"/>
              <a:pPr/>
              <a:t>8/9/16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F10A4-DCC2-4475-A716-3B7A4E4EEFA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91F0EA-820F-465B-B7F8-0C11520BC0BF}" type="datetimeFigureOut">
              <a:rPr lang="en-US" smtClean="0"/>
              <a:pPr/>
              <a:t>8/9/16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F10A4-DCC2-4475-A716-3B7A4E4EEFA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133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91F0EA-820F-465B-B7F8-0C11520BC0BF}" type="datetimeFigureOut">
              <a:rPr lang="en-US" smtClean="0"/>
              <a:pPr/>
              <a:t>8/9/16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FF10A4-DCC2-4475-A716-3B7A4E4EEFA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56813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91F0EA-820F-465B-B7F8-0C11520BC0BF}" type="datetimeFigureOut">
              <a:rPr lang="en-US" smtClean="0"/>
              <a:pPr/>
              <a:t>8/9/16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FF10A4-DCC2-4475-A716-3B7A4E4EEFA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9526055"/>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91F0EA-820F-465B-B7F8-0C11520BC0BF}" type="datetimeFigureOut">
              <a:rPr lang="en-US" smtClean="0"/>
              <a:pPr/>
              <a:t>8/9/16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FF10A4-DCC2-4475-A716-3B7A4E4EEFA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379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91F0EA-820F-465B-B7F8-0C11520BC0BF}" type="datetimeFigureOut">
              <a:rPr lang="en-US" smtClean="0"/>
              <a:pPr/>
              <a:t>8/9/16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F10A4-DCC2-4475-A716-3B7A4E4EEFA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977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91F0EA-820F-465B-B7F8-0C11520BC0BF}" type="datetimeFigureOut">
              <a:rPr lang="en-US" smtClean="0"/>
              <a:pPr/>
              <a:t>8/9/16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F10A4-DCC2-4475-A716-3B7A4E4EEFA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0287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1F0EA-820F-465B-B7F8-0C11520BC0BF}" type="datetimeFigureOut">
              <a:rPr lang="en-US" smtClean="0"/>
              <a:pPr/>
              <a:t>8/9/16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F10A4-DCC2-4475-A716-3B7A4E4EEFA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6423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2.wdp"/><Relationship Id="rId5" Type="http://schemas.openxmlformats.org/officeDocument/2006/relationships/image" Target="../media/image9.png"/><Relationship Id="rId6" Type="http://schemas.microsoft.com/office/2007/relationships/hdphoto" Target="../media/hdphoto3.wdp"/><Relationship Id="rId7" Type="http://schemas.openxmlformats.org/officeDocument/2006/relationships/image" Target="../media/image10.png"/><Relationship Id="rId8" Type="http://schemas.microsoft.com/office/2007/relationships/hdphoto" Target="../media/hdphoto4.wdp"/><Relationship Id="rId9" Type="http://schemas.openxmlformats.org/officeDocument/2006/relationships/image" Target="../media/image11.png"/><Relationship Id="rId10" Type="http://schemas.microsoft.com/office/2007/relationships/hdphoto" Target="../media/hdphoto5.wdp"/><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2.wdp"/><Relationship Id="rId5" Type="http://schemas.openxmlformats.org/officeDocument/2006/relationships/image" Target="../media/image9.png"/><Relationship Id="rId6" Type="http://schemas.microsoft.com/office/2007/relationships/hdphoto" Target="../media/hdphoto3.wdp"/><Relationship Id="rId7" Type="http://schemas.openxmlformats.org/officeDocument/2006/relationships/image" Target="../media/image10.png"/><Relationship Id="rId8" Type="http://schemas.microsoft.com/office/2007/relationships/hdphoto" Target="../media/hdphoto4.wdp"/><Relationship Id="rId9" Type="http://schemas.openxmlformats.org/officeDocument/2006/relationships/image" Target="../media/image11.png"/><Relationship Id="rId10" Type="http://schemas.microsoft.com/office/2007/relationships/hdphoto" Target="../media/hdphoto5.wdp"/><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0" y="5382883"/>
            <a:ext cx="9144000" cy="1475117"/>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733" name="Picture 10" descr="AP_logo_KO.png"/>
          <p:cNvPicPr>
            <a:picLocks noChangeAspect="1"/>
          </p:cNvPicPr>
          <p:nvPr/>
        </p:nvPicPr>
        <p:blipFill>
          <a:blip r:embed="rId3"/>
          <a:srcRect/>
          <a:stretch>
            <a:fillRect/>
          </a:stretch>
        </p:blipFill>
        <p:spPr bwMode="auto">
          <a:xfrm>
            <a:off x="7859952" y="5839453"/>
            <a:ext cx="860425" cy="561975"/>
          </a:xfrm>
          <a:prstGeom prst="rect">
            <a:avLst/>
          </a:prstGeom>
          <a:noFill/>
          <a:ln w="9525">
            <a:noFill/>
            <a:miter lim="800000"/>
            <a:headEnd/>
            <a:tailEnd/>
          </a:ln>
        </p:spPr>
      </p:pic>
      <p:sp>
        <p:nvSpPr>
          <p:cNvPr id="9" name="Title 1"/>
          <p:cNvSpPr txBox="1">
            <a:spLocks/>
          </p:cNvSpPr>
          <p:nvPr/>
        </p:nvSpPr>
        <p:spPr bwMode="auto">
          <a:xfrm>
            <a:off x="171959" y="5644356"/>
            <a:ext cx="6834187" cy="842963"/>
          </a:xfrm>
          <a:prstGeom prst="rect">
            <a:avLst/>
          </a:prstGeom>
          <a:noFill/>
          <a:ln w="9525">
            <a:noFill/>
            <a:miter lim="800000"/>
            <a:headEnd/>
            <a:tailEnd/>
          </a:ln>
        </p:spPr>
        <p:txBody>
          <a:bodyPr anchor="ctr">
            <a:prstTxWarp prst="textNoShape">
              <a:avLst/>
            </a:prstTxWarp>
          </a:bodyPr>
          <a:lstStyle/>
          <a:p>
            <a:pPr defTabSz="455613" eaLnBrk="0" hangingPunct="0">
              <a:lnSpc>
                <a:spcPts val="2700"/>
              </a:lnSpc>
            </a:pPr>
            <a:r>
              <a:rPr lang="en-US" sz="3200" dirty="0">
                <a:solidFill>
                  <a:schemeClr val="bg1"/>
                </a:solidFill>
                <a:latin typeface="Helvetica" pitchFamily="-123" charset="0"/>
                <a:ea typeface="Helvetica" pitchFamily="-123" charset="0"/>
                <a:cs typeface="Helvetica" pitchFamily="-123" charset="0"/>
              </a:rPr>
              <a:t>AP</a:t>
            </a:r>
            <a:r>
              <a:rPr lang="en-US" sz="3200" baseline="30000" dirty="0">
                <a:solidFill>
                  <a:schemeClr val="bg1"/>
                </a:solidFill>
                <a:latin typeface="Helvetica" pitchFamily="-123" charset="0"/>
                <a:ea typeface="Helvetica" pitchFamily="-123" charset="0"/>
                <a:cs typeface="Helvetica" pitchFamily="-123" charset="0"/>
              </a:rPr>
              <a:t>®</a:t>
            </a:r>
            <a:r>
              <a:rPr lang="en-US" sz="3200" dirty="0">
                <a:solidFill>
                  <a:schemeClr val="bg1"/>
                </a:solidFill>
                <a:latin typeface="Helvetica" pitchFamily="-123" charset="0"/>
                <a:ea typeface="Helvetica" pitchFamily="-123" charset="0"/>
                <a:cs typeface="Helvetica" pitchFamily="-123" charset="0"/>
              </a:rPr>
              <a:t> Research Student Workbook Activity Slides</a:t>
            </a:r>
            <a:br>
              <a:rPr lang="en-US" sz="3200" dirty="0">
                <a:solidFill>
                  <a:schemeClr val="bg1"/>
                </a:solidFill>
                <a:latin typeface="Helvetica" pitchFamily="-123" charset="0"/>
                <a:ea typeface="Helvetica" pitchFamily="-123" charset="0"/>
                <a:cs typeface="Helvetica" pitchFamily="-123" charset="0"/>
              </a:rPr>
            </a:br>
            <a:r>
              <a:rPr lang="en-US" sz="2800" dirty="0">
                <a:solidFill>
                  <a:schemeClr val="bg1"/>
                </a:solidFill>
                <a:latin typeface="Helvetica" pitchFamily="-123" charset="0"/>
                <a:ea typeface="Helvetica" pitchFamily="-123" charset="0"/>
                <a:cs typeface="Helvetica" pitchFamily="-123" charset="0"/>
              </a:rPr>
              <a:t>2015</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8356426"/>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C92A34A-1BD5-424A-A4E3-EB4DB8D12ACD}" type="slidenum">
              <a:rPr lang="en-US" smtClean="0"/>
              <a:pPr>
                <a:defRPr/>
              </a:pPr>
              <a:t>10</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3130" y="1447800"/>
            <a:ext cx="9077739" cy="3962400"/>
          </a:xfrm>
          <a:prstGeom prst="rect">
            <a:avLst/>
          </a:prstGeom>
        </p:spPr>
      </p:pic>
      <p:sp>
        <p:nvSpPr>
          <p:cNvPr id="4" name="TextBox 3"/>
          <p:cNvSpPr txBox="1"/>
          <p:nvPr/>
        </p:nvSpPr>
        <p:spPr>
          <a:xfrm rot="16855494">
            <a:off x="1240567" y="2349769"/>
            <a:ext cx="3086870" cy="523220"/>
          </a:xfrm>
          <a:prstGeom prst="rect">
            <a:avLst/>
          </a:prstGeom>
          <a:noFill/>
        </p:spPr>
        <p:txBody>
          <a:bodyPr wrap="square" rtlCol="0">
            <a:spAutoFit/>
          </a:bodyPr>
          <a:lstStyle/>
          <a:p>
            <a:r>
              <a:rPr lang="en-US" sz="2800" b="1" dirty="0" smtClean="0">
                <a:solidFill>
                  <a:srgbClr val="003300"/>
                </a:solidFill>
              </a:rPr>
              <a:t>Identifying a gap </a:t>
            </a:r>
            <a:endParaRPr lang="en-US" sz="2800" b="1" dirty="0">
              <a:solidFill>
                <a:srgbClr val="003300"/>
              </a:solidFill>
            </a:endParaRPr>
          </a:p>
        </p:txBody>
      </p:sp>
      <p:sp>
        <p:nvSpPr>
          <p:cNvPr id="5" name="TextBox 4"/>
          <p:cNvSpPr txBox="1"/>
          <p:nvPr/>
        </p:nvSpPr>
        <p:spPr>
          <a:xfrm rot="16855494">
            <a:off x="1665040" y="1800865"/>
            <a:ext cx="4204937" cy="523220"/>
          </a:xfrm>
          <a:prstGeom prst="rect">
            <a:avLst/>
          </a:prstGeom>
          <a:noFill/>
        </p:spPr>
        <p:txBody>
          <a:bodyPr wrap="square" rtlCol="0">
            <a:spAutoFit/>
          </a:bodyPr>
          <a:lstStyle/>
          <a:p>
            <a:r>
              <a:rPr lang="en-US" sz="2800" b="1" dirty="0" smtClean="0">
                <a:solidFill>
                  <a:srgbClr val="003300"/>
                </a:solidFill>
              </a:rPr>
              <a:t>Develop effective RQ</a:t>
            </a:r>
            <a:endParaRPr lang="en-US" sz="2800" b="1" dirty="0">
              <a:solidFill>
                <a:srgbClr val="003300"/>
              </a:solidFill>
            </a:endParaRPr>
          </a:p>
        </p:txBody>
      </p:sp>
      <p:sp>
        <p:nvSpPr>
          <p:cNvPr id="6" name="TextBox 5"/>
          <p:cNvSpPr txBox="1"/>
          <p:nvPr/>
        </p:nvSpPr>
        <p:spPr>
          <a:xfrm rot="16855494">
            <a:off x="2728766" y="1709338"/>
            <a:ext cx="3952530" cy="954107"/>
          </a:xfrm>
          <a:prstGeom prst="rect">
            <a:avLst/>
          </a:prstGeom>
          <a:noFill/>
        </p:spPr>
        <p:txBody>
          <a:bodyPr wrap="square" rtlCol="0">
            <a:spAutoFit/>
          </a:bodyPr>
          <a:lstStyle/>
          <a:p>
            <a:r>
              <a:rPr lang="en-US" sz="2800" b="1" dirty="0" smtClean="0">
                <a:solidFill>
                  <a:srgbClr val="003300"/>
                </a:solidFill>
              </a:rPr>
              <a:t>Choose aligned method</a:t>
            </a:r>
            <a:endParaRPr lang="en-US" sz="2800" b="1" dirty="0">
              <a:solidFill>
                <a:srgbClr val="003300"/>
              </a:solidFill>
            </a:endParaRPr>
          </a:p>
        </p:txBody>
      </p:sp>
      <p:sp>
        <p:nvSpPr>
          <p:cNvPr id="7" name="TextBox 6"/>
          <p:cNvSpPr txBox="1"/>
          <p:nvPr/>
        </p:nvSpPr>
        <p:spPr>
          <a:xfrm rot="16855494">
            <a:off x="3785078" y="1709337"/>
            <a:ext cx="3952530" cy="954107"/>
          </a:xfrm>
          <a:prstGeom prst="rect">
            <a:avLst/>
          </a:prstGeom>
          <a:noFill/>
        </p:spPr>
        <p:txBody>
          <a:bodyPr wrap="square" rtlCol="0">
            <a:spAutoFit/>
          </a:bodyPr>
          <a:lstStyle/>
          <a:p>
            <a:r>
              <a:rPr lang="en-US" sz="2800" b="1" dirty="0" smtClean="0">
                <a:solidFill>
                  <a:srgbClr val="003300"/>
                </a:solidFill>
              </a:rPr>
              <a:t>Synthesize new knowledge</a:t>
            </a:r>
            <a:endParaRPr lang="en-US" sz="2800" b="1" dirty="0">
              <a:solidFill>
                <a:srgbClr val="003300"/>
              </a:solidFill>
            </a:endParaRPr>
          </a:p>
        </p:txBody>
      </p:sp>
      <p:sp>
        <p:nvSpPr>
          <p:cNvPr id="8" name="Rectangle 7"/>
          <p:cNvSpPr/>
          <p:nvPr/>
        </p:nvSpPr>
        <p:spPr>
          <a:xfrm>
            <a:off x="1714407" y="4948535"/>
            <a:ext cx="541686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Example Bridge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817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700"/>
            <a:ext cx="8715374" cy="977983"/>
          </a:xfrm>
        </p:spPr>
        <p:txBody>
          <a:bodyPr>
            <a:normAutofit/>
          </a:bodyPr>
          <a:lstStyle/>
          <a:p>
            <a:r>
              <a:rPr lang="en-US" dirty="0" smtClean="0"/>
              <a:t>The Body of Knowledge </a:t>
            </a:r>
            <a:r>
              <a:rPr lang="en-US" sz="3600" dirty="0" smtClean="0"/>
              <a:t>(what is known)</a:t>
            </a:r>
            <a:endParaRPr lang="en-US" sz="3600" dirty="0"/>
          </a:p>
        </p:txBody>
      </p:sp>
      <p:grpSp>
        <p:nvGrpSpPr>
          <p:cNvPr id="10" name="Group 9"/>
          <p:cNvGrpSpPr/>
          <p:nvPr/>
        </p:nvGrpSpPr>
        <p:grpSpPr>
          <a:xfrm>
            <a:off x="1752259" y="1966032"/>
            <a:ext cx="5487262" cy="4891969"/>
            <a:chOff x="415031" y="1287832"/>
            <a:chExt cx="5487262" cy="4891969"/>
          </a:xfrm>
        </p:grpSpPr>
        <p:grpSp>
          <p:nvGrpSpPr>
            <p:cNvPr id="4" name="Group 3"/>
            <p:cNvGrpSpPr/>
            <p:nvPr/>
          </p:nvGrpSpPr>
          <p:grpSpPr>
            <a:xfrm rot="5400000">
              <a:off x="-506783" y="2209646"/>
              <a:ext cx="4891969" cy="3048341"/>
              <a:chOff x="517117" y="1007604"/>
              <a:chExt cx="5847063" cy="4141666"/>
            </a:xfrm>
          </p:grpSpPr>
          <p:pic>
            <p:nvPicPr>
              <p:cNvPr id="1026" name="Picture 2"/>
              <p:cNvPicPr>
                <a:picLocks noChangeAspect="1" noChangeArrowheads="1"/>
              </p:cNvPicPr>
              <p:nvPr/>
            </p:nvPicPr>
            <p:blipFill rotWithShape="1">
              <a:blip r:embed="rId3">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a:off x="517117" y="3252582"/>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a:off x="3762106" y="3200400"/>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16200000">
                <a:off x="3711353" y="1446304"/>
                <a:ext cx="2774088"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5400000">
                <a:off x="523935" y="1532312"/>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grpSp>
          <p:nvGrpSpPr>
            <p:cNvPr id="11" name="Group 10"/>
            <p:cNvGrpSpPr/>
            <p:nvPr/>
          </p:nvGrpSpPr>
          <p:grpSpPr>
            <a:xfrm rot="5400000">
              <a:off x="2008185" y="2285693"/>
              <a:ext cx="4591184" cy="3197032"/>
              <a:chOff x="876628" y="1139345"/>
              <a:chExt cx="5487552" cy="4343687"/>
            </a:xfrm>
          </p:grpSpPr>
          <p:pic>
            <p:nvPicPr>
              <p:cNvPr id="13" name="Picture 2"/>
              <p:cNvPicPr>
                <a:picLocks noChangeAspect="1" noChangeArrowheads="1"/>
              </p:cNvPicPr>
              <p:nvPr/>
            </p:nvPicPr>
            <p:blipFill rotWithShape="1">
              <a:blip r:embed="rId3">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flipV="1">
                <a:off x="2177840" y="1492038"/>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3">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a:off x="3762106" y="3200400"/>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3">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16200000">
                <a:off x="3762107" y="1492038"/>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3">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5400000">
                <a:off x="523935" y="1532312"/>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3">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16200000">
                <a:off x="2177840" y="3233651"/>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grpSp>
      <p:sp>
        <p:nvSpPr>
          <p:cNvPr id="18" name="Rectangle 17"/>
          <p:cNvSpPr/>
          <p:nvPr/>
        </p:nvSpPr>
        <p:spPr>
          <a:xfrm>
            <a:off x="1781631" y="1219200"/>
            <a:ext cx="5262980"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 Phenomenon</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0" name="Picture 2"/>
          <p:cNvPicPr>
            <a:picLocks noChangeAspect="1" noChangeArrowheads="1"/>
          </p:cNvPicPr>
          <p:nvPr/>
        </p:nvPicPr>
        <p:blipFill rotWithShape="1">
          <a:blip r:embed="rId3">
            <a:duotone>
              <a:prstClr val="black"/>
              <a:schemeClr val="accent4">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9702047">
            <a:off x="7610723" y="1431743"/>
            <a:ext cx="1350894" cy="111932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1" name="Picture 2"/>
          <p:cNvPicPr>
            <a:picLocks noChangeAspect="1" noChangeArrowheads="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7180718">
            <a:off x="-34551" y="1721955"/>
            <a:ext cx="1550091" cy="128437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2" name="Picture 2"/>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9702047">
            <a:off x="7629123" y="5220242"/>
            <a:ext cx="1526489" cy="126481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3" name="Picture 2"/>
          <p:cNvPicPr>
            <a:picLocks noChangeAspect="1" noChangeArrowheads="1"/>
          </p:cNvPicPr>
          <p:nvPr/>
        </p:nvPicPr>
        <p:blipFill rotWithShape="1">
          <a:blip r:embed="rId3">
            <a:duotone>
              <a:prstClr val="black"/>
              <a:schemeClr val="accent5">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9702047">
            <a:off x="138060" y="5529669"/>
            <a:ext cx="1397662" cy="115807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797350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Title 14"/>
          <p:cNvSpPr>
            <a:spLocks noGrp="1"/>
          </p:cNvSpPr>
          <p:nvPr>
            <p:ph type="title"/>
          </p:nvPr>
        </p:nvSpPr>
        <p:spPr>
          <a:xfrm>
            <a:off x="0" y="115820"/>
            <a:ext cx="8348885" cy="1190929"/>
          </a:xfrm>
        </p:spPr>
        <p:txBody>
          <a:bodyPr/>
          <a:lstStyle/>
          <a:p>
            <a:pPr>
              <a:lnSpc>
                <a:spcPct val="100000"/>
              </a:lnSpc>
            </a:pPr>
            <a:r>
              <a:rPr lang="en-US" sz="3600" dirty="0" smtClean="0"/>
              <a:t>Change in Knowledge of the Field about a Phenomena as Student Engages in Research</a:t>
            </a:r>
            <a:endParaRPr lang="en-US" sz="3600" dirty="0"/>
          </a:p>
        </p:txBody>
      </p:sp>
      <p:sp>
        <p:nvSpPr>
          <p:cNvPr id="2" name="Slide Number Placeholder 1"/>
          <p:cNvSpPr>
            <a:spLocks noGrp="1"/>
          </p:cNvSpPr>
          <p:nvPr>
            <p:ph type="sldNum" sz="quarter" idx="4294967295"/>
          </p:nvPr>
        </p:nvSpPr>
        <p:spPr>
          <a:xfrm>
            <a:off x="7010400" y="6356350"/>
            <a:ext cx="2133600" cy="365125"/>
          </a:xfrm>
        </p:spPr>
        <p:txBody>
          <a:bodyPr/>
          <a:lstStyle/>
          <a:p>
            <a:pPr>
              <a:defRPr/>
            </a:pPr>
            <a:fld id="{6C92A34A-1BD5-424A-A4E3-EB4DB8D12ACD}" type="slidenum">
              <a:rPr lang="en-US" smtClean="0"/>
              <a:pPr>
                <a:defRPr/>
              </a:pPr>
              <a:t>12</a:t>
            </a:fld>
            <a:endParaRPr lang="en-US"/>
          </a:p>
        </p:txBody>
      </p:sp>
      <p:grpSp>
        <p:nvGrpSpPr>
          <p:cNvPr id="3" name="Group 2"/>
          <p:cNvGrpSpPr/>
          <p:nvPr/>
        </p:nvGrpSpPr>
        <p:grpSpPr>
          <a:xfrm>
            <a:off x="273119" y="2498602"/>
            <a:ext cx="2507863" cy="2634059"/>
            <a:chOff x="415031" y="324296"/>
            <a:chExt cx="5487262" cy="5855505"/>
          </a:xfrm>
        </p:grpSpPr>
        <p:grpSp>
          <p:nvGrpSpPr>
            <p:cNvPr id="4" name="Group 3"/>
            <p:cNvGrpSpPr/>
            <p:nvPr/>
          </p:nvGrpSpPr>
          <p:grpSpPr>
            <a:xfrm rot="5400000">
              <a:off x="-698683" y="1438010"/>
              <a:ext cx="5855505" cy="3628077"/>
              <a:chOff x="-634537" y="219939"/>
              <a:chExt cx="6998717" cy="4929331"/>
            </a:xfrm>
          </p:grpSpPr>
          <p:pic>
            <p:nvPicPr>
              <p:cNvPr id="11" name="Picture 2"/>
              <p:cNvPicPr>
                <a:picLocks noChangeAspect="1" noChangeArrowheads="1"/>
              </p:cNvPicPr>
              <p:nvPr/>
            </p:nvPicPr>
            <p:blipFill rotWithShape="1">
              <a:blip r:embed="rId3"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a:off x="517117" y="3252582"/>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3"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a:off x="3762106" y="3200400"/>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5"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6">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16200000">
                <a:off x="3711353" y="1446304"/>
                <a:ext cx="2774088"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7"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8">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5400000">
                <a:off x="-987230" y="572632"/>
                <a:ext cx="2602073"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grpSp>
          <p:nvGrpSpPr>
            <p:cNvPr id="5" name="Group 4"/>
            <p:cNvGrpSpPr/>
            <p:nvPr/>
          </p:nvGrpSpPr>
          <p:grpSpPr>
            <a:xfrm rot="5400000">
              <a:off x="2008185" y="2285693"/>
              <a:ext cx="4591184" cy="3197032"/>
              <a:chOff x="876628" y="1139345"/>
              <a:chExt cx="5487552" cy="4343687"/>
            </a:xfrm>
          </p:grpSpPr>
          <p:pic>
            <p:nvPicPr>
              <p:cNvPr id="6" name="Picture 2"/>
              <p:cNvPicPr>
                <a:picLocks noChangeAspect="1" noChangeArrowheads="1"/>
              </p:cNvPicPr>
              <p:nvPr/>
            </p:nvPicPr>
            <p:blipFill rotWithShape="1">
              <a:blip r:embed="rId3"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flipV="1">
                <a:off x="2177840" y="1492038"/>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a:off x="3762106" y="3200400"/>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8" name="Picture 2"/>
              <p:cNvPicPr>
                <a:picLocks noChangeAspect="1" noChangeArrowheads="1"/>
              </p:cNvPicPr>
              <p:nvPr/>
            </p:nvPicPr>
            <p:blipFill rotWithShape="1">
              <a:blip r:embed="rId7"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8">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16200000">
                <a:off x="3762107" y="1492038"/>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9" name="Picture 2"/>
              <p:cNvPicPr>
                <a:picLocks noChangeAspect="1" noChangeArrowheads="1"/>
              </p:cNvPicPr>
              <p:nvPr/>
            </p:nvPicPr>
            <p:blipFill rotWithShape="1">
              <a:blip r:embed="rId7"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8">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5400000">
                <a:off x="523935" y="1532312"/>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7"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8">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16200000">
                <a:off x="2177840" y="3233651"/>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grpSp>
      <p:sp>
        <p:nvSpPr>
          <p:cNvPr id="17" name="TextBox 16"/>
          <p:cNvSpPr txBox="1"/>
          <p:nvPr/>
        </p:nvSpPr>
        <p:spPr>
          <a:xfrm>
            <a:off x="255565" y="5267739"/>
            <a:ext cx="2507863" cy="1200329"/>
          </a:xfrm>
          <a:prstGeom prst="rect">
            <a:avLst/>
          </a:prstGeom>
          <a:noFill/>
        </p:spPr>
        <p:txBody>
          <a:bodyPr wrap="square" rtlCol="0">
            <a:spAutoFit/>
          </a:bodyPr>
          <a:lstStyle/>
          <a:p>
            <a:r>
              <a:rPr lang="en-US" dirty="0" smtClean="0"/>
              <a:t>Before the student engages in research</a:t>
            </a:r>
            <a:endParaRPr lang="en-US" dirty="0"/>
          </a:p>
        </p:txBody>
      </p:sp>
      <p:sp>
        <p:nvSpPr>
          <p:cNvPr id="21" name="Right Arrow 20"/>
          <p:cNvSpPr/>
          <p:nvPr/>
        </p:nvSpPr>
        <p:spPr>
          <a:xfrm>
            <a:off x="2763428" y="3628793"/>
            <a:ext cx="516485" cy="372143"/>
          </a:xfrm>
          <a:prstGeom prst="righ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3279913" y="2498602"/>
            <a:ext cx="2507863" cy="2634059"/>
            <a:chOff x="415031" y="324296"/>
            <a:chExt cx="5487262" cy="5855505"/>
          </a:xfrm>
        </p:grpSpPr>
        <p:grpSp>
          <p:nvGrpSpPr>
            <p:cNvPr id="23" name="Group 22"/>
            <p:cNvGrpSpPr/>
            <p:nvPr/>
          </p:nvGrpSpPr>
          <p:grpSpPr>
            <a:xfrm rot="5400000">
              <a:off x="-698683" y="1438010"/>
              <a:ext cx="5855505" cy="3628077"/>
              <a:chOff x="-634537" y="219939"/>
              <a:chExt cx="6998717" cy="4929331"/>
            </a:xfrm>
          </p:grpSpPr>
          <p:pic>
            <p:nvPicPr>
              <p:cNvPr id="30" name="Picture 2"/>
              <p:cNvPicPr>
                <a:picLocks noChangeAspect="1" noChangeArrowheads="1"/>
              </p:cNvPicPr>
              <p:nvPr/>
            </p:nvPicPr>
            <p:blipFill rotWithShape="1">
              <a:blip r:embed="rId3"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a:off x="517117" y="3252582"/>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31" name="Picture 2"/>
              <p:cNvPicPr>
                <a:picLocks noChangeAspect="1" noChangeArrowheads="1"/>
              </p:cNvPicPr>
              <p:nvPr/>
            </p:nvPicPr>
            <p:blipFill rotWithShape="1">
              <a:blip r:embed="rId3"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a:off x="3762106" y="3200400"/>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32" name="Picture 2"/>
              <p:cNvPicPr>
                <a:picLocks noChangeAspect="1" noChangeArrowheads="1"/>
              </p:cNvPicPr>
              <p:nvPr/>
            </p:nvPicPr>
            <p:blipFill rotWithShape="1">
              <a:blip r:embed="rId5"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6">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16200000">
                <a:off x="3711353" y="1446304"/>
                <a:ext cx="2774088"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33" name="Picture 2"/>
              <p:cNvPicPr>
                <a:picLocks noChangeAspect="1" noChangeArrowheads="1"/>
              </p:cNvPicPr>
              <p:nvPr/>
            </p:nvPicPr>
            <p:blipFill rotWithShape="1">
              <a:blip r:embed="rId7"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8">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5400000">
                <a:off x="-987230" y="572632"/>
                <a:ext cx="2602073"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grpSp>
          <p:nvGrpSpPr>
            <p:cNvPr id="24" name="Group 23"/>
            <p:cNvGrpSpPr/>
            <p:nvPr/>
          </p:nvGrpSpPr>
          <p:grpSpPr>
            <a:xfrm rot="5400000">
              <a:off x="2008185" y="2285693"/>
              <a:ext cx="4591184" cy="3197032"/>
              <a:chOff x="876628" y="1139345"/>
              <a:chExt cx="5487552" cy="4343687"/>
            </a:xfrm>
          </p:grpSpPr>
          <p:pic>
            <p:nvPicPr>
              <p:cNvPr id="25" name="Picture 2"/>
              <p:cNvPicPr>
                <a:picLocks noChangeAspect="1" noChangeArrowheads="1"/>
              </p:cNvPicPr>
              <p:nvPr/>
            </p:nvPicPr>
            <p:blipFill rotWithShape="1">
              <a:blip r:embed="rId3"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flipV="1">
                <a:off x="2177840" y="1492038"/>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6" name="Picture 2"/>
              <p:cNvPicPr>
                <a:picLocks noChangeAspect="1" noChangeArrowheads="1"/>
              </p:cNvPicPr>
              <p:nvPr/>
            </p:nvPicPr>
            <p:blipFill rotWithShape="1">
              <a:blip r:embed="rId3"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a:off x="3762106" y="3200400"/>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7" name="Picture 2"/>
              <p:cNvPicPr>
                <a:picLocks noChangeAspect="1" noChangeArrowheads="1"/>
              </p:cNvPicPr>
              <p:nvPr/>
            </p:nvPicPr>
            <p:blipFill rotWithShape="1">
              <a:blip r:embed="rId7"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8">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16200000">
                <a:off x="3762107" y="1492038"/>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8" name="Picture 2"/>
              <p:cNvPicPr>
                <a:picLocks noChangeAspect="1" noChangeArrowheads="1"/>
              </p:cNvPicPr>
              <p:nvPr/>
            </p:nvPicPr>
            <p:blipFill rotWithShape="1">
              <a:blip r:embed="rId7"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8">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5400000">
                <a:off x="523935" y="1532312"/>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9" name="Picture 2"/>
              <p:cNvPicPr>
                <a:picLocks noChangeAspect="1" noChangeArrowheads="1"/>
              </p:cNvPicPr>
              <p:nvPr/>
            </p:nvPicPr>
            <p:blipFill rotWithShape="1">
              <a:blip r:embed="rId7"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8">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16200000">
                <a:off x="2177840" y="3233651"/>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grpSp>
      <p:sp>
        <p:nvSpPr>
          <p:cNvPr id="34" name="TextBox 33"/>
          <p:cNvSpPr txBox="1"/>
          <p:nvPr/>
        </p:nvSpPr>
        <p:spPr>
          <a:xfrm>
            <a:off x="3246484" y="5320748"/>
            <a:ext cx="2507863" cy="1569660"/>
          </a:xfrm>
          <a:prstGeom prst="rect">
            <a:avLst/>
          </a:prstGeom>
          <a:noFill/>
        </p:spPr>
        <p:txBody>
          <a:bodyPr wrap="square" rtlCol="0">
            <a:spAutoFit/>
          </a:bodyPr>
          <a:lstStyle/>
          <a:p>
            <a:r>
              <a:rPr lang="en-US" dirty="0" smtClean="0"/>
              <a:t>Student interacting with knowledge of field</a:t>
            </a:r>
            <a:endParaRPr lang="en-US" dirty="0"/>
          </a:p>
        </p:txBody>
      </p:sp>
      <p:sp>
        <p:nvSpPr>
          <p:cNvPr id="35" name="Right Arrow 34"/>
          <p:cNvSpPr/>
          <p:nvPr/>
        </p:nvSpPr>
        <p:spPr>
          <a:xfrm>
            <a:off x="5801203" y="3628793"/>
            <a:ext cx="516485" cy="372143"/>
          </a:xfrm>
          <a:prstGeom prst="righ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6367409" y="2315679"/>
            <a:ext cx="2507863" cy="2782542"/>
            <a:chOff x="415031" y="-5784"/>
            <a:chExt cx="5487262" cy="6185585"/>
          </a:xfrm>
        </p:grpSpPr>
        <p:grpSp>
          <p:nvGrpSpPr>
            <p:cNvPr id="37" name="Group 36"/>
            <p:cNvGrpSpPr/>
            <p:nvPr/>
          </p:nvGrpSpPr>
          <p:grpSpPr>
            <a:xfrm rot="5400000">
              <a:off x="-1153591" y="1562838"/>
              <a:ext cx="6185585" cy="3048342"/>
              <a:chOff x="-1029061" y="1007604"/>
              <a:chExt cx="7393241" cy="4141666"/>
            </a:xfrm>
          </p:grpSpPr>
          <p:pic>
            <p:nvPicPr>
              <p:cNvPr id="44" name="Picture 2"/>
              <p:cNvPicPr>
                <a:picLocks noChangeAspect="1" noChangeArrowheads="1"/>
              </p:cNvPicPr>
              <p:nvPr/>
            </p:nvPicPr>
            <p:blipFill rotWithShape="1">
              <a:blip r:embed="rId3"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a:off x="517117" y="3252582"/>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5" name="Picture 2"/>
              <p:cNvPicPr>
                <a:picLocks noChangeAspect="1" noChangeArrowheads="1"/>
              </p:cNvPicPr>
              <p:nvPr/>
            </p:nvPicPr>
            <p:blipFill rotWithShape="1">
              <a:blip r:embed="rId3"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a:off x="3762106" y="3200400"/>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6" name="Picture 2"/>
              <p:cNvPicPr>
                <a:picLocks noChangeAspect="1" noChangeArrowheads="1"/>
              </p:cNvPicPr>
              <p:nvPr/>
            </p:nvPicPr>
            <p:blipFill rotWithShape="1">
              <a:blip r:embed="rId5"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6">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16200000">
                <a:off x="3711353" y="1446304"/>
                <a:ext cx="2774088"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7" name="Picture 2"/>
              <p:cNvPicPr>
                <a:picLocks noChangeAspect="1" noChangeArrowheads="1"/>
              </p:cNvPicPr>
              <p:nvPr/>
            </p:nvPicPr>
            <p:blipFill rotWithShape="1">
              <a:blip r:embed="rId7"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8">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10800000">
                <a:off x="-1029061" y="1421601"/>
                <a:ext cx="2325675" cy="21221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grpSp>
          <p:nvGrpSpPr>
            <p:cNvPr id="38" name="Group 37"/>
            <p:cNvGrpSpPr/>
            <p:nvPr/>
          </p:nvGrpSpPr>
          <p:grpSpPr>
            <a:xfrm rot="5400000">
              <a:off x="2008185" y="2285693"/>
              <a:ext cx="4591184" cy="3197032"/>
              <a:chOff x="876628" y="1139345"/>
              <a:chExt cx="5487552" cy="4343687"/>
            </a:xfrm>
          </p:grpSpPr>
          <p:pic>
            <p:nvPicPr>
              <p:cNvPr id="39" name="Picture 2"/>
              <p:cNvPicPr>
                <a:picLocks noChangeAspect="1" noChangeArrowheads="1"/>
              </p:cNvPicPr>
              <p:nvPr/>
            </p:nvPicPr>
            <p:blipFill rotWithShape="1">
              <a:blip r:embed="rId3"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flipV="1">
                <a:off x="2177840" y="1492038"/>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0" name="Picture 2"/>
              <p:cNvPicPr>
                <a:picLocks noChangeAspect="1" noChangeArrowheads="1"/>
              </p:cNvPicPr>
              <p:nvPr/>
            </p:nvPicPr>
            <p:blipFill rotWithShape="1">
              <a:blip r:embed="rId3"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a:off x="3762106" y="3200400"/>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1" name="Picture 2"/>
              <p:cNvPicPr>
                <a:picLocks noChangeAspect="1" noChangeArrowheads="1"/>
              </p:cNvPicPr>
              <p:nvPr/>
            </p:nvPicPr>
            <p:blipFill rotWithShape="1">
              <a:blip r:embed="rId7"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8">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16200000">
                <a:off x="3762107" y="1492038"/>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2" name="Picture 2"/>
              <p:cNvPicPr>
                <a:picLocks noChangeAspect="1" noChangeArrowheads="1"/>
              </p:cNvPicPr>
              <p:nvPr/>
            </p:nvPicPr>
            <p:blipFill rotWithShape="1">
              <a:blip r:embed="rId7"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8">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5400000">
                <a:off x="523935" y="1532312"/>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3" name="Picture 2"/>
              <p:cNvPicPr>
                <a:picLocks noChangeAspect="1" noChangeArrowheads="1"/>
              </p:cNvPicPr>
              <p:nvPr/>
            </p:nvPicPr>
            <p:blipFill rotWithShape="1">
              <a:blip r:embed="rId7"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8">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16200000">
                <a:off x="2177840" y="3233651"/>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grpSp>
      <p:sp>
        <p:nvSpPr>
          <p:cNvPr id="48" name="TextBox 47"/>
          <p:cNvSpPr txBox="1"/>
          <p:nvPr/>
        </p:nvSpPr>
        <p:spPr>
          <a:xfrm>
            <a:off x="6445222" y="5457531"/>
            <a:ext cx="2602063" cy="1200329"/>
          </a:xfrm>
          <a:prstGeom prst="rect">
            <a:avLst/>
          </a:prstGeom>
          <a:solidFill>
            <a:schemeClr val="bg1"/>
          </a:solidFill>
        </p:spPr>
        <p:txBody>
          <a:bodyPr wrap="square" rtlCol="0">
            <a:spAutoFit/>
          </a:bodyPr>
          <a:lstStyle/>
          <a:p>
            <a:r>
              <a:rPr lang="en-US" dirty="0" smtClean="0"/>
              <a:t>Student adding to the body of knowledge</a:t>
            </a:r>
          </a:p>
        </p:txBody>
      </p:sp>
      <p:sp>
        <p:nvSpPr>
          <p:cNvPr id="49" name="Rectangle 48"/>
          <p:cNvSpPr/>
          <p:nvPr/>
        </p:nvSpPr>
        <p:spPr>
          <a:xfrm>
            <a:off x="428029" y="3228152"/>
            <a:ext cx="2422458" cy="830997"/>
          </a:xfrm>
          <a:prstGeom prst="rect">
            <a:avLst/>
          </a:prstGeom>
          <a:noFill/>
          <a:ln>
            <a:noFill/>
          </a:ln>
        </p:spPr>
        <p:txBody>
          <a:bodyPr wrap="none" lIns="91440" tIns="45720" rIns="91440" bIns="45720">
            <a:spAutoFit/>
          </a:bodyPr>
          <a:lstStyle/>
          <a:p>
            <a:pPr algn="ctr"/>
            <a:r>
              <a:rPr lang="en-US" b="1" cap="none" spc="0"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rPr>
              <a:t>Larger body of </a:t>
            </a:r>
          </a:p>
          <a:p>
            <a:pPr algn="ctr"/>
            <a:r>
              <a:rPr lang="en-US" b="1" cap="none" spc="0"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rPr>
              <a:t>work</a:t>
            </a:r>
            <a:endParaRPr lang="en-US" b="1" cap="none" spc="0" dirty="0">
              <a:ln w="17780" cmpd="sng">
                <a:solidFill>
                  <a:sysClr val="windowText" lastClr="000000"/>
                </a:solidFill>
                <a:prstDash val="solid"/>
                <a:miter lim="800000"/>
              </a:ln>
              <a:solidFill>
                <a:sysClr val="windowText" lastClr="000000"/>
              </a:solidFill>
              <a:effectLst>
                <a:outerShdw blurRad="50800" algn="tl" rotWithShape="0">
                  <a:srgbClr val="000000"/>
                </a:outerShdw>
              </a:effectLst>
            </a:endParaRPr>
          </a:p>
        </p:txBody>
      </p:sp>
      <p:pic>
        <p:nvPicPr>
          <p:cNvPr id="50" name="Picture 2"/>
          <p:cNvPicPr>
            <a:picLocks noChangeAspect="1" noChangeArrowheads="1"/>
          </p:cNvPicPr>
          <p:nvPr/>
        </p:nvPicPr>
        <p:blipFill rotWithShape="1">
          <a:blip r:embed="rId9" cstate="print">
            <a:duotone>
              <a:prstClr val="black"/>
              <a:schemeClr val="accent4">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0">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10800000">
            <a:off x="6782584" y="2969835"/>
            <a:ext cx="963670" cy="79847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52" name="TextBox 51"/>
          <p:cNvSpPr txBox="1"/>
          <p:nvPr/>
        </p:nvSpPr>
        <p:spPr>
          <a:xfrm rot="2618264">
            <a:off x="1518767" y="2215032"/>
            <a:ext cx="1722801" cy="461665"/>
          </a:xfrm>
          <a:prstGeom prst="rect">
            <a:avLst/>
          </a:prstGeom>
          <a:noFill/>
        </p:spPr>
        <p:txBody>
          <a:bodyPr wrap="square" rtlCol="0">
            <a:spAutoFit/>
          </a:bodyPr>
          <a:lstStyle/>
          <a:p>
            <a:r>
              <a:rPr lang="en-US" dirty="0" smtClean="0"/>
              <a:t>reviewing</a:t>
            </a:r>
            <a:endParaRPr lang="en-US" dirty="0"/>
          </a:p>
        </p:txBody>
      </p:sp>
      <p:cxnSp>
        <p:nvCxnSpPr>
          <p:cNvPr id="54" name="Straight Arrow Connector 53"/>
          <p:cNvCxnSpPr/>
          <p:nvPr/>
        </p:nvCxnSpPr>
        <p:spPr>
          <a:xfrm>
            <a:off x="2662341" y="2821084"/>
            <a:ext cx="359329" cy="6031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3228132" y="2731987"/>
            <a:ext cx="2217404" cy="2071784"/>
            <a:chOff x="3228132" y="2731987"/>
            <a:chExt cx="2217404" cy="2071784"/>
          </a:xfrm>
        </p:grpSpPr>
        <p:sp>
          <p:nvSpPr>
            <p:cNvPr id="55" name="TextBox 54"/>
            <p:cNvSpPr txBox="1"/>
            <p:nvPr/>
          </p:nvSpPr>
          <p:spPr>
            <a:xfrm>
              <a:off x="3862781" y="4336346"/>
              <a:ext cx="901493" cy="400110"/>
            </a:xfrm>
            <a:prstGeom prst="rect">
              <a:avLst/>
            </a:prstGeom>
            <a:noFill/>
          </p:spPr>
          <p:txBody>
            <a:bodyPr wrap="square" rtlCol="0">
              <a:spAutoFit/>
            </a:bodyPr>
            <a:lstStyle/>
            <a:p>
              <a:r>
                <a:rPr lang="en-US" sz="2000" dirty="0" smtClean="0"/>
                <a:t>und</a:t>
              </a:r>
              <a:endParaRPr lang="en-US" sz="2000" dirty="0"/>
            </a:p>
          </p:txBody>
        </p:sp>
        <p:grpSp>
          <p:nvGrpSpPr>
            <p:cNvPr id="97" name="Group 96"/>
            <p:cNvGrpSpPr/>
            <p:nvPr/>
          </p:nvGrpSpPr>
          <p:grpSpPr>
            <a:xfrm>
              <a:off x="3305395" y="2731987"/>
              <a:ext cx="2140141" cy="1519650"/>
              <a:chOff x="3305395" y="2731987"/>
              <a:chExt cx="2140141" cy="1519650"/>
            </a:xfrm>
          </p:grpSpPr>
          <p:sp>
            <p:nvSpPr>
              <p:cNvPr id="56" name="TextBox 55"/>
              <p:cNvSpPr txBox="1"/>
              <p:nvPr/>
            </p:nvSpPr>
            <p:spPr>
              <a:xfrm>
                <a:off x="4544043" y="3851527"/>
                <a:ext cx="901493" cy="400110"/>
              </a:xfrm>
              <a:prstGeom prst="rect">
                <a:avLst/>
              </a:prstGeom>
              <a:noFill/>
            </p:spPr>
            <p:txBody>
              <a:bodyPr wrap="square" rtlCol="0">
                <a:spAutoFit/>
              </a:bodyPr>
              <a:lstStyle/>
              <a:p>
                <a:r>
                  <a:rPr lang="en-US" sz="2000" dirty="0" smtClean="0"/>
                  <a:t>und</a:t>
                </a:r>
                <a:endParaRPr lang="en-US" sz="2000" dirty="0"/>
              </a:p>
            </p:txBody>
          </p:sp>
          <p:sp>
            <p:nvSpPr>
              <p:cNvPr id="57" name="TextBox 56"/>
              <p:cNvSpPr txBox="1"/>
              <p:nvPr/>
            </p:nvSpPr>
            <p:spPr>
              <a:xfrm>
                <a:off x="4129625" y="2731987"/>
                <a:ext cx="901493" cy="400110"/>
              </a:xfrm>
              <a:prstGeom prst="rect">
                <a:avLst/>
              </a:prstGeom>
              <a:noFill/>
            </p:spPr>
            <p:txBody>
              <a:bodyPr wrap="square" rtlCol="0">
                <a:spAutoFit/>
              </a:bodyPr>
              <a:lstStyle/>
              <a:p>
                <a:r>
                  <a:rPr lang="en-US" sz="2000" dirty="0" smtClean="0"/>
                  <a:t>und</a:t>
                </a:r>
                <a:endParaRPr lang="en-US" sz="2000" dirty="0"/>
              </a:p>
            </p:txBody>
          </p:sp>
          <p:sp>
            <p:nvSpPr>
              <p:cNvPr id="58" name="TextBox 57"/>
              <p:cNvSpPr txBox="1"/>
              <p:nvPr/>
            </p:nvSpPr>
            <p:spPr>
              <a:xfrm>
                <a:off x="3305395" y="3207372"/>
                <a:ext cx="901493" cy="400110"/>
              </a:xfrm>
              <a:prstGeom prst="rect">
                <a:avLst/>
              </a:prstGeom>
              <a:noFill/>
            </p:spPr>
            <p:txBody>
              <a:bodyPr wrap="square" rtlCol="0">
                <a:spAutoFit/>
              </a:bodyPr>
              <a:lstStyle/>
              <a:p>
                <a:r>
                  <a:rPr lang="en-US" sz="2000" dirty="0" smtClean="0"/>
                  <a:t>und</a:t>
                </a:r>
                <a:endParaRPr lang="en-US" sz="2000" dirty="0"/>
              </a:p>
            </p:txBody>
          </p:sp>
        </p:grpSp>
        <p:sp>
          <p:nvSpPr>
            <p:cNvPr id="59" name="TextBox 58"/>
            <p:cNvSpPr txBox="1"/>
            <p:nvPr/>
          </p:nvSpPr>
          <p:spPr>
            <a:xfrm>
              <a:off x="3228132" y="4403661"/>
              <a:ext cx="901493" cy="400110"/>
            </a:xfrm>
            <a:prstGeom prst="rect">
              <a:avLst/>
            </a:prstGeom>
            <a:noFill/>
          </p:spPr>
          <p:txBody>
            <a:bodyPr wrap="square" rtlCol="0">
              <a:spAutoFit/>
            </a:bodyPr>
            <a:lstStyle/>
            <a:p>
              <a:r>
                <a:rPr lang="en-US" sz="2000" dirty="0" smtClean="0"/>
                <a:t>und</a:t>
              </a:r>
              <a:endParaRPr lang="en-US" sz="2000" dirty="0"/>
            </a:p>
          </p:txBody>
        </p:sp>
      </p:grpSp>
      <p:sp>
        <p:nvSpPr>
          <p:cNvPr id="60" name="Oval 59"/>
          <p:cNvSpPr/>
          <p:nvPr/>
        </p:nvSpPr>
        <p:spPr>
          <a:xfrm>
            <a:off x="3228132" y="1721749"/>
            <a:ext cx="2831313" cy="35833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p:cNvGrpSpPr/>
          <p:nvPr/>
        </p:nvGrpSpPr>
        <p:grpSpPr>
          <a:xfrm rot="5239440">
            <a:off x="3609552" y="-948700"/>
            <a:ext cx="373796" cy="5122905"/>
            <a:chOff x="-1383946" y="1722044"/>
            <a:chExt cx="5193449" cy="2628725"/>
          </a:xfrm>
        </p:grpSpPr>
        <p:cxnSp>
          <p:nvCxnSpPr>
            <p:cNvPr id="67" name="Straight Arrow Connector 66"/>
            <p:cNvCxnSpPr>
              <a:stCxn id="78" idx="0"/>
            </p:cNvCxnSpPr>
            <p:nvPr/>
          </p:nvCxnSpPr>
          <p:spPr>
            <a:xfrm rot="16200000">
              <a:off x="-350187" y="1933288"/>
              <a:ext cx="2400769" cy="19916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6200000">
              <a:off x="1055654" y="2237907"/>
              <a:ext cx="2131218" cy="12954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77" idx="5"/>
            </p:cNvCxnSpPr>
            <p:nvPr/>
          </p:nvCxnSpPr>
          <p:spPr>
            <a:xfrm rot="16200000">
              <a:off x="1597976" y="2139242"/>
              <a:ext cx="2556473" cy="18665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16200000">
              <a:off x="-2332737" y="2670835"/>
              <a:ext cx="2600653" cy="703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259132" y="1282942"/>
            <a:ext cx="1145606" cy="742232"/>
            <a:chOff x="5953781" y="1504896"/>
            <a:chExt cx="1145606" cy="742232"/>
          </a:xfrm>
        </p:grpSpPr>
        <p:sp>
          <p:nvSpPr>
            <p:cNvPr id="76" name="Oval 75"/>
            <p:cNvSpPr/>
            <p:nvPr/>
          </p:nvSpPr>
          <p:spPr>
            <a:xfrm>
              <a:off x="5953781" y="2017602"/>
              <a:ext cx="250761" cy="22952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6401912" y="1504896"/>
              <a:ext cx="697475" cy="588123"/>
              <a:chOff x="5933983" y="1898722"/>
              <a:chExt cx="697475" cy="588123"/>
            </a:xfrm>
          </p:grpSpPr>
          <p:sp>
            <p:nvSpPr>
              <p:cNvPr id="75" name="Oval 74"/>
              <p:cNvSpPr/>
              <p:nvPr/>
            </p:nvSpPr>
            <p:spPr>
              <a:xfrm>
                <a:off x="5933983" y="1898722"/>
                <a:ext cx="250761" cy="22952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6070790" y="2257319"/>
                <a:ext cx="250761" cy="22952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380697" y="2200916"/>
                <a:ext cx="250761" cy="22952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175024" y="1997051"/>
                <a:ext cx="250761" cy="22952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80" name="Picture 2"/>
          <p:cNvPicPr>
            <a:picLocks noChangeAspect="1" noChangeArrowheads="1"/>
          </p:cNvPicPr>
          <p:nvPr/>
        </p:nvPicPr>
        <p:blipFill rotWithShape="1">
          <a:blip r:embed="rId9" cstate="print">
            <a:duotone>
              <a:prstClr val="black"/>
              <a:schemeClr val="accent4">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0">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10800000">
            <a:off x="8212080" y="1239215"/>
            <a:ext cx="963670" cy="79847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2" name="TextBox 81"/>
          <p:cNvSpPr txBox="1"/>
          <p:nvPr/>
        </p:nvSpPr>
        <p:spPr>
          <a:xfrm>
            <a:off x="2399616" y="1333983"/>
            <a:ext cx="1868290" cy="461665"/>
          </a:xfrm>
          <a:prstGeom prst="rect">
            <a:avLst/>
          </a:prstGeom>
          <a:solidFill>
            <a:schemeClr val="bg1"/>
          </a:solidFill>
        </p:spPr>
        <p:txBody>
          <a:bodyPr wrap="square" rtlCol="0">
            <a:spAutoFit/>
          </a:bodyPr>
          <a:lstStyle/>
          <a:p>
            <a:r>
              <a:rPr lang="en-US" sz="1200" dirty="0" smtClean="0"/>
              <a:t>Gathering, coding, categorizing, analyzing</a:t>
            </a:r>
            <a:endParaRPr lang="en-US" sz="1200" dirty="0"/>
          </a:p>
        </p:txBody>
      </p:sp>
      <p:grpSp>
        <p:nvGrpSpPr>
          <p:cNvPr id="83" name="Group 82"/>
          <p:cNvGrpSpPr/>
          <p:nvPr/>
        </p:nvGrpSpPr>
        <p:grpSpPr>
          <a:xfrm>
            <a:off x="3491725" y="3090441"/>
            <a:ext cx="1512773" cy="1226916"/>
            <a:chOff x="3491725" y="3090441"/>
            <a:chExt cx="1512773" cy="1226916"/>
          </a:xfrm>
        </p:grpSpPr>
        <p:sp>
          <p:nvSpPr>
            <p:cNvPr id="84" name="Freeform 83"/>
            <p:cNvSpPr/>
            <p:nvPr/>
          </p:nvSpPr>
          <p:spPr>
            <a:xfrm>
              <a:off x="3819646" y="3090441"/>
              <a:ext cx="673433" cy="1226916"/>
            </a:xfrm>
            <a:custGeom>
              <a:avLst/>
              <a:gdLst>
                <a:gd name="connsiteX0" fmla="*/ 127321 w 673433"/>
                <a:gd name="connsiteY0" fmla="*/ 659756 h 1226916"/>
                <a:gd name="connsiteX1" fmla="*/ 150470 w 673433"/>
                <a:gd name="connsiteY1" fmla="*/ 601883 h 1226916"/>
                <a:gd name="connsiteX2" fmla="*/ 162045 w 673433"/>
                <a:gd name="connsiteY2" fmla="*/ 567159 h 1226916"/>
                <a:gd name="connsiteX3" fmla="*/ 185195 w 673433"/>
                <a:gd name="connsiteY3" fmla="*/ 358815 h 1226916"/>
                <a:gd name="connsiteX4" fmla="*/ 173620 w 673433"/>
                <a:gd name="connsiteY4" fmla="*/ 289367 h 1226916"/>
                <a:gd name="connsiteX5" fmla="*/ 127321 w 673433"/>
                <a:gd name="connsiteY5" fmla="*/ 231493 h 1226916"/>
                <a:gd name="connsiteX6" fmla="*/ 138896 w 673433"/>
                <a:gd name="connsiteY6" fmla="*/ 115746 h 1226916"/>
                <a:gd name="connsiteX7" fmla="*/ 173620 w 673433"/>
                <a:gd name="connsiteY7" fmla="*/ 104172 h 1226916"/>
                <a:gd name="connsiteX8" fmla="*/ 196769 w 673433"/>
                <a:gd name="connsiteY8" fmla="*/ 81022 h 1226916"/>
                <a:gd name="connsiteX9" fmla="*/ 266217 w 673433"/>
                <a:gd name="connsiteY9" fmla="*/ 57873 h 1226916"/>
                <a:gd name="connsiteX10" fmla="*/ 347240 w 673433"/>
                <a:gd name="connsiteY10" fmla="*/ 0 h 1226916"/>
                <a:gd name="connsiteX11" fmla="*/ 416688 w 673433"/>
                <a:gd name="connsiteY11" fmla="*/ 150470 h 1226916"/>
                <a:gd name="connsiteX12" fmla="*/ 486136 w 673433"/>
                <a:gd name="connsiteY12" fmla="*/ 173620 h 1226916"/>
                <a:gd name="connsiteX13" fmla="*/ 520860 w 673433"/>
                <a:gd name="connsiteY13" fmla="*/ 185194 h 1226916"/>
                <a:gd name="connsiteX14" fmla="*/ 636607 w 673433"/>
                <a:gd name="connsiteY14" fmla="*/ 173620 h 1226916"/>
                <a:gd name="connsiteX15" fmla="*/ 671331 w 673433"/>
                <a:gd name="connsiteY15" fmla="*/ 185194 h 1226916"/>
                <a:gd name="connsiteX16" fmla="*/ 659757 w 673433"/>
                <a:gd name="connsiteY16" fmla="*/ 324091 h 1226916"/>
                <a:gd name="connsiteX17" fmla="*/ 648182 w 673433"/>
                <a:gd name="connsiteY17" fmla="*/ 358815 h 1226916"/>
                <a:gd name="connsiteX18" fmla="*/ 625032 w 673433"/>
                <a:gd name="connsiteY18" fmla="*/ 381964 h 1226916"/>
                <a:gd name="connsiteX19" fmla="*/ 578734 w 673433"/>
                <a:gd name="connsiteY19" fmla="*/ 474562 h 1226916"/>
                <a:gd name="connsiteX20" fmla="*/ 590308 w 673433"/>
                <a:gd name="connsiteY20" fmla="*/ 601883 h 1226916"/>
                <a:gd name="connsiteX21" fmla="*/ 625032 w 673433"/>
                <a:gd name="connsiteY21" fmla="*/ 671331 h 1226916"/>
                <a:gd name="connsiteX22" fmla="*/ 636607 w 673433"/>
                <a:gd name="connsiteY22" fmla="*/ 706055 h 1226916"/>
                <a:gd name="connsiteX23" fmla="*/ 625032 w 673433"/>
                <a:gd name="connsiteY23" fmla="*/ 775503 h 1226916"/>
                <a:gd name="connsiteX24" fmla="*/ 613458 w 673433"/>
                <a:gd name="connsiteY24" fmla="*/ 810227 h 1226916"/>
                <a:gd name="connsiteX25" fmla="*/ 544010 w 673433"/>
                <a:gd name="connsiteY25" fmla="*/ 833377 h 1226916"/>
                <a:gd name="connsiteX26" fmla="*/ 509286 w 673433"/>
                <a:gd name="connsiteY26" fmla="*/ 844951 h 1226916"/>
                <a:gd name="connsiteX27" fmla="*/ 474562 w 673433"/>
                <a:gd name="connsiteY27" fmla="*/ 902825 h 1226916"/>
                <a:gd name="connsiteX28" fmla="*/ 497711 w 673433"/>
                <a:gd name="connsiteY28" fmla="*/ 995422 h 1226916"/>
                <a:gd name="connsiteX29" fmla="*/ 486136 w 673433"/>
                <a:gd name="connsiteY29" fmla="*/ 1180617 h 1226916"/>
                <a:gd name="connsiteX30" fmla="*/ 474562 w 673433"/>
                <a:gd name="connsiteY30" fmla="*/ 1215341 h 1226916"/>
                <a:gd name="connsiteX31" fmla="*/ 416688 w 673433"/>
                <a:gd name="connsiteY31" fmla="*/ 1203767 h 1226916"/>
                <a:gd name="connsiteX32" fmla="*/ 289367 w 673433"/>
                <a:gd name="connsiteY32" fmla="*/ 1169043 h 1226916"/>
                <a:gd name="connsiteX33" fmla="*/ 150470 w 673433"/>
                <a:gd name="connsiteY33" fmla="*/ 1180617 h 1226916"/>
                <a:gd name="connsiteX34" fmla="*/ 81022 w 673433"/>
                <a:gd name="connsiteY34" fmla="*/ 1215341 h 1226916"/>
                <a:gd name="connsiteX35" fmla="*/ 46298 w 673433"/>
                <a:gd name="connsiteY35" fmla="*/ 1226916 h 1226916"/>
                <a:gd name="connsiteX36" fmla="*/ 11574 w 673433"/>
                <a:gd name="connsiteY36" fmla="*/ 1215341 h 1226916"/>
                <a:gd name="connsiteX37" fmla="*/ 34724 w 673433"/>
                <a:gd name="connsiteY37" fmla="*/ 1064870 h 1226916"/>
                <a:gd name="connsiteX38" fmla="*/ 57873 w 673433"/>
                <a:gd name="connsiteY38" fmla="*/ 1030146 h 1226916"/>
                <a:gd name="connsiteX39" fmla="*/ 34724 w 673433"/>
                <a:gd name="connsiteY39" fmla="*/ 925974 h 1226916"/>
                <a:gd name="connsiteX40" fmla="*/ 23149 w 673433"/>
                <a:gd name="connsiteY40" fmla="*/ 891250 h 1226916"/>
                <a:gd name="connsiteX41" fmla="*/ 0 w 673433"/>
                <a:gd name="connsiteY41" fmla="*/ 856526 h 1226916"/>
                <a:gd name="connsiteX42" fmla="*/ 11574 w 673433"/>
                <a:gd name="connsiteY42" fmla="*/ 752354 h 1226916"/>
                <a:gd name="connsiteX43" fmla="*/ 57873 w 673433"/>
                <a:gd name="connsiteY43" fmla="*/ 740779 h 1226916"/>
                <a:gd name="connsiteX44" fmla="*/ 150470 w 673433"/>
                <a:gd name="connsiteY44" fmla="*/ 717630 h 1226916"/>
                <a:gd name="connsiteX45" fmla="*/ 127321 w 673433"/>
                <a:gd name="connsiteY45" fmla="*/ 659756 h 122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73433" h="1226916">
                  <a:moveTo>
                    <a:pt x="127321" y="659756"/>
                  </a:moveTo>
                  <a:cubicBezTo>
                    <a:pt x="127321" y="640465"/>
                    <a:pt x="143175" y="621337"/>
                    <a:pt x="150470" y="601883"/>
                  </a:cubicBezTo>
                  <a:cubicBezTo>
                    <a:pt x="154754" y="590459"/>
                    <a:pt x="160698" y="579285"/>
                    <a:pt x="162045" y="567159"/>
                  </a:cubicBezTo>
                  <a:cubicBezTo>
                    <a:pt x="186818" y="344206"/>
                    <a:pt x="152672" y="456381"/>
                    <a:pt x="185195" y="358815"/>
                  </a:cubicBezTo>
                  <a:cubicBezTo>
                    <a:pt x="181337" y="335666"/>
                    <a:pt x="181042" y="311631"/>
                    <a:pt x="173620" y="289367"/>
                  </a:cubicBezTo>
                  <a:cubicBezTo>
                    <a:pt x="166320" y="267467"/>
                    <a:pt x="143124" y="247297"/>
                    <a:pt x="127321" y="231493"/>
                  </a:cubicBezTo>
                  <a:cubicBezTo>
                    <a:pt x="131179" y="192911"/>
                    <a:pt x="125645" y="152186"/>
                    <a:pt x="138896" y="115746"/>
                  </a:cubicBezTo>
                  <a:cubicBezTo>
                    <a:pt x="143066" y="104280"/>
                    <a:pt x="163158" y="110449"/>
                    <a:pt x="173620" y="104172"/>
                  </a:cubicBezTo>
                  <a:cubicBezTo>
                    <a:pt x="182978" y="98557"/>
                    <a:pt x="187008" y="85902"/>
                    <a:pt x="196769" y="81022"/>
                  </a:cubicBezTo>
                  <a:cubicBezTo>
                    <a:pt x="218594" y="70109"/>
                    <a:pt x="266217" y="57873"/>
                    <a:pt x="266217" y="57873"/>
                  </a:cubicBezTo>
                  <a:cubicBezTo>
                    <a:pt x="321143" y="2947"/>
                    <a:pt x="291810" y="18475"/>
                    <a:pt x="347240" y="0"/>
                  </a:cubicBezTo>
                  <a:cubicBezTo>
                    <a:pt x="481742" y="26899"/>
                    <a:pt x="330100" y="-22706"/>
                    <a:pt x="416688" y="150470"/>
                  </a:cubicBezTo>
                  <a:cubicBezTo>
                    <a:pt x="427601" y="172295"/>
                    <a:pt x="462987" y="165904"/>
                    <a:pt x="486136" y="173620"/>
                  </a:cubicBezTo>
                  <a:lnTo>
                    <a:pt x="520860" y="185194"/>
                  </a:lnTo>
                  <a:cubicBezTo>
                    <a:pt x="559442" y="181336"/>
                    <a:pt x="597832" y="173620"/>
                    <a:pt x="636607" y="173620"/>
                  </a:cubicBezTo>
                  <a:cubicBezTo>
                    <a:pt x="648808" y="173620"/>
                    <a:pt x="669476" y="173135"/>
                    <a:pt x="671331" y="185194"/>
                  </a:cubicBezTo>
                  <a:cubicBezTo>
                    <a:pt x="678396" y="231113"/>
                    <a:pt x="665897" y="278039"/>
                    <a:pt x="659757" y="324091"/>
                  </a:cubicBezTo>
                  <a:cubicBezTo>
                    <a:pt x="658145" y="336185"/>
                    <a:pt x="654459" y="348353"/>
                    <a:pt x="648182" y="358815"/>
                  </a:cubicBezTo>
                  <a:cubicBezTo>
                    <a:pt x="642567" y="368173"/>
                    <a:pt x="632749" y="374248"/>
                    <a:pt x="625032" y="381964"/>
                  </a:cubicBezTo>
                  <a:cubicBezTo>
                    <a:pt x="598432" y="461765"/>
                    <a:pt x="619137" y="434157"/>
                    <a:pt x="578734" y="474562"/>
                  </a:cubicBezTo>
                  <a:cubicBezTo>
                    <a:pt x="582592" y="517002"/>
                    <a:pt x="584281" y="559696"/>
                    <a:pt x="590308" y="601883"/>
                  </a:cubicBezTo>
                  <a:cubicBezTo>
                    <a:pt x="596126" y="642611"/>
                    <a:pt x="606695" y="634656"/>
                    <a:pt x="625032" y="671331"/>
                  </a:cubicBezTo>
                  <a:cubicBezTo>
                    <a:pt x="630488" y="682244"/>
                    <a:pt x="632749" y="694480"/>
                    <a:pt x="636607" y="706055"/>
                  </a:cubicBezTo>
                  <a:cubicBezTo>
                    <a:pt x="632749" y="729204"/>
                    <a:pt x="630123" y="752593"/>
                    <a:pt x="625032" y="775503"/>
                  </a:cubicBezTo>
                  <a:cubicBezTo>
                    <a:pt x="622385" y="787413"/>
                    <a:pt x="623386" y="803135"/>
                    <a:pt x="613458" y="810227"/>
                  </a:cubicBezTo>
                  <a:cubicBezTo>
                    <a:pt x="593602" y="824410"/>
                    <a:pt x="567159" y="825661"/>
                    <a:pt x="544010" y="833377"/>
                  </a:cubicBezTo>
                  <a:lnTo>
                    <a:pt x="509286" y="844951"/>
                  </a:lnTo>
                  <a:cubicBezTo>
                    <a:pt x="493188" y="861049"/>
                    <a:pt x="472058" y="875277"/>
                    <a:pt x="474562" y="902825"/>
                  </a:cubicBezTo>
                  <a:cubicBezTo>
                    <a:pt x="477443" y="934510"/>
                    <a:pt x="497711" y="995422"/>
                    <a:pt x="497711" y="995422"/>
                  </a:cubicBezTo>
                  <a:cubicBezTo>
                    <a:pt x="493853" y="1057154"/>
                    <a:pt x="492611" y="1119105"/>
                    <a:pt x="486136" y="1180617"/>
                  </a:cubicBezTo>
                  <a:cubicBezTo>
                    <a:pt x="484859" y="1192751"/>
                    <a:pt x="486137" y="1211483"/>
                    <a:pt x="474562" y="1215341"/>
                  </a:cubicBezTo>
                  <a:cubicBezTo>
                    <a:pt x="455898" y="1221562"/>
                    <a:pt x="435668" y="1208943"/>
                    <a:pt x="416688" y="1203767"/>
                  </a:cubicBezTo>
                  <a:cubicBezTo>
                    <a:pt x="255146" y="1159710"/>
                    <a:pt x="430369" y="1197242"/>
                    <a:pt x="289367" y="1169043"/>
                  </a:cubicBezTo>
                  <a:cubicBezTo>
                    <a:pt x="243068" y="1172901"/>
                    <a:pt x="196522" y="1174477"/>
                    <a:pt x="150470" y="1180617"/>
                  </a:cubicBezTo>
                  <a:cubicBezTo>
                    <a:pt x="110800" y="1185906"/>
                    <a:pt x="116490" y="1197607"/>
                    <a:pt x="81022" y="1215341"/>
                  </a:cubicBezTo>
                  <a:cubicBezTo>
                    <a:pt x="70109" y="1220797"/>
                    <a:pt x="57873" y="1223058"/>
                    <a:pt x="46298" y="1226916"/>
                  </a:cubicBezTo>
                  <a:cubicBezTo>
                    <a:pt x="34723" y="1223058"/>
                    <a:pt x="13757" y="1227345"/>
                    <a:pt x="11574" y="1215341"/>
                  </a:cubicBezTo>
                  <a:cubicBezTo>
                    <a:pt x="8033" y="1195863"/>
                    <a:pt x="16026" y="1102267"/>
                    <a:pt x="34724" y="1064870"/>
                  </a:cubicBezTo>
                  <a:cubicBezTo>
                    <a:pt x="40945" y="1052428"/>
                    <a:pt x="50157" y="1041721"/>
                    <a:pt x="57873" y="1030146"/>
                  </a:cubicBezTo>
                  <a:cubicBezTo>
                    <a:pt x="50157" y="995422"/>
                    <a:pt x="43351" y="960483"/>
                    <a:pt x="34724" y="925974"/>
                  </a:cubicBezTo>
                  <a:cubicBezTo>
                    <a:pt x="31765" y="914137"/>
                    <a:pt x="28605" y="902163"/>
                    <a:pt x="23149" y="891250"/>
                  </a:cubicBezTo>
                  <a:cubicBezTo>
                    <a:pt x="16928" y="878808"/>
                    <a:pt x="7716" y="868101"/>
                    <a:pt x="0" y="856526"/>
                  </a:cubicBezTo>
                  <a:cubicBezTo>
                    <a:pt x="3858" y="821802"/>
                    <a:pt x="-4050" y="783603"/>
                    <a:pt x="11574" y="752354"/>
                  </a:cubicBezTo>
                  <a:cubicBezTo>
                    <a:pt x="18688" y="738125"/>
                    <a:pt x="42577" y="745149"/>
                    <a:pt x="57873" y="740779"/>
                  </a:cubicBezTo>
                  <a:cubicBezTo>
                    <a:pt x="140916" y="717053"/>
                    <a:pt x="32815" y="741162"/>
                    <a:pt x="150470" y="717630"/>
                  </a:cubicBezTo>
                  <a:cubicBezTo>
                    <a:pt x="162679" y="644376"/>
                    <a:pt x="127321" y="679047"/>
                    <a:pt x="127321" y="659756"/>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rot="19120382">
              <a:off x="3491725" y="3458985"/>
              <a:ext cx="1512773" cy="369332"/>
            </a:xfrm>
            <a:prstGeom prst="rect">
              <a:avLst/>
            </a:prstGeom>
            <a:noFill/>
          </p:spPr>
          <p:txBody>
            <a:bodyPr wrap="square" rtlCol="0">
              <a:spAutoFit/>
            </a:bodyPr>
            <a:lstStyle/>
            <a:p>
              <a:r>
                <a:rPr lang="en-US" sz="1800" dirty="0" smtClean="0"/>
                <a:t>situating</a:t>
              </a:r>
              <a:endParaRPr lang="en-US" sz="1800" dirty="0"/>
            </a:p>
          </p:txBody>
        </p:sp>
      </p:grpSp>
      <p:sp>
        <p:nvSpPr>
          <p:cNvPr id="89" name="Right Arrow 88"/>
          <p:cNvSpPr/>
          <p:nvPr/>
        </p:nvSpPr>
        <p:spPr>
          <a:xfrm rot="409383">
            <a:off x="6538207" y="1362079"/>
            <a:ext cx="1113092" cy="380579"/>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7660428" y="1453788"/>
            <a:ext cx="1523058" cy="369332"/>
          </a:xfrm>
          <a:prstGeom prst="rect">
            <a:avLst/>
          </a:prstGeom>
          <a:noFill/>
        </p:spPr>
        <p:txBody>
          <a:bodyPr wrap="square" rtlCol="0">
            <a:spAutoFit/>
          </a:bodyPr>
          <a:lstStyle/>
          <a:p>
            <a:pPr algn="ctr"/>
            <a:r>
              <a:rPr lang="en-US" sz="1800" dirty="0" smtClean="0"/>
              <a:t>synthesizing</a:t>
            </a:r>
            <a:endParaRPr lang="en-US" sz="1800" dirty="0"/>
          </a:p>
        </p:txBody>
      </p:sp>
      <p:sp>
        <p:nvSpPr>
          <p:cNvPr id="91" name="Right Arrow 90"/>
          <p:cNvSpPr/>
          <p:nvPr/>
        </p:nvSpPr>
        <p:spPr>
          <a:xfrm rot="7969522">
            <a:off x="7564080" y="2483944"/>
            <a:ext cx="890206" cy="371815"/>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7686333" y="2498602"/>
            <a:ext cx="1206175" cy="307777"/>
          </a:xfrm>
          <a:prstGeom prst="rect">
            <a:avLst/>
          </a:prstGeom>
          <a:noFill/>
        </p:spPr>
        <p:txBody>
          <a:bodyPr wrap="square" rtlCol="0">
            <a:spAutoFit/>
          </a:bodyPr>
          <a:lstStyle/>
          <a:p>
            <a:r>
              <a:rPr lang="en-US" sz="1400" b="1" dirty="0" smtClean="0"/>
              <a:t>connecting</a:t>
            </a:r>
            <a:endParaRPr lang="en-US" sz="1400" b="1" dirty="0"/>
          </a:p>
        </p:txBody>
      </p:sp>
      <p:sp>
        <p:nvSpPr>
          <p:cNvPr id="94" name="TextBox 93"/>
          <p:cNvSpPr txBox="1"/>
          <p:nvPr/>
        </p:nvSpPr>
        <p:spPr>
          <a:xfrm>
            <a:off x="7061704" y="1953412"/>
            <a:ext cx="1206175" cy="307777"/>
          </a:xfrm>
          <a:prstGeom prst="rect">
            <a:avLst/>
          </a:prstGeom>
          <a:noFill/>
        </p:spPr>
        <p:txBody>
          <a:bodyPr wrap="square" rtlCol="0">
            <a:spAutoFit/>
          </a:bodyPr>
          <a:lstStyle/>
          <a:p>
            <a:r>
              <a:rPr lang="en-US" sz="1400" b="1" dirty="0"/>
              <a:t>E</a:t>
            </a:r>
            <a:r>
              <a:rPr lang="en-US" sz="1400" b="1" dirty="0" smtClean="0"/>
              <a:t>valuating</a:t>
            </a:r>
            <a:endParaRPr lang="en-US" sz="1400" b="1" dirty="0"/>
          </a:p>
        </p:txBody>
      </p:sp>
      <p:sp>
        <p:nvSpPr>
          <p:cNvPr id="95" name="Oval 94"/>
          <p:cNvSpPr/>
          <p:nvPr/>
        </p:nvSpPr>
        <p:spPr>
          <a:xfrm>
            <a:off x="6235693" y="1874149"/>
            <a:ext cx="2831313" cy="35833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4100061" y="1909249"/>
            <a:ext cx="1206175" cy="307777"/>
          </a:xfrm>
          <a:prstGeom prst="rect">
            <a:avLst/>
          </a:prstGeom>
          <a:noFill/>
        </p:spPr>
        <p:txBody>
          <a:bodyPr wrap="square" rtlCol="0">
            <a:spAutoFit/>
          </a:bodyPr>
          <a:lstStyle/>
          <a:p>
            <a:r>
              <a:rPr lang="en-US" sz="1400" b="1" dirty="0"/>
              <a:t>E</a:t>
            </a:r>
            <a:r>
              <a:rPr lang="en-US" sz="1400" b="1" dirty="0" smtClean="0"/>
              <a:t>valuating</a:t>
            </a:r>
            <a:endParaRPr lang="en-US" sz="14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3707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down)">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down)">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8"/>
                                        </p:tgtEl>
                                        <p:attrNameLst>
                                          <p:attrName>style.visibility</p:attrName>
                                        </p:attrNameLst>
                                      </p:cBhvr>
                                      <p:to>
                                        <p:strVal val="visible"/>
                                      </p:to>
                                    </p:set>
                                    <p:anim calcmode="lin" valueType="num">
                                      <p:cBhvr additive="base">
                                        <p:cTn id="46" dur="500" fill="hold"/>
                                        <p:tgtEl>
                                          <p:spTgt spid="98"/>
                                        </p:tgtEl>
                                        <p:attrNameLst>
                                          <p:attrName>ppt_x</p:attrName>
                                        </p:attrNameLst>
                                      </p:cBhvr>
                                      <p:tavLst>
                                        <p:tav tm="0">
                                          <p:val>
                                            <p:strVal val="#ppt_x"/>
                                          </p:val>
                                        </p:tav>
                                        <p:tav tm="100000">
                                          <p:val>
                                            <p:strVal val="#ppt_x"/>
                                          </p:val>
                                        </p:tav>
                                      </p:tavLst>
                                    </p:anim>
                                    <p:anim calcmode="lin" valueType="num">
                                      <p:cBhvr additive="base">
                                        <p:cTn id="47"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8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2000"/>
                                        <p:tgtEl>
                                          <p:spTgt spid="60"/>
                                        </p:tgtEl>
                                      </p:cBhvr>
                                    </p:animEffect>
                                    <p:anim calcmode="lin" valueType="num">
                                      <p:cBhvr>
                                        <p:cTn id="57" dur="2000" fill="hold"/>
                                        <p:tgtEl>
                                          <p:spTgt spid="60"/>
                                        </p:tgtEl>
                                        <p:attrNameLst>
                                          <p:attrName>ppt_w</p:attrName>
                                        </p:attrNameLst>
                                      </p:cBhvr>
                                      <p:tavLst>
                                        <p:tav tm="0" fmla="#ppt_w*sin(2.5*pi*$)">
                                          <p:val>
                                            <p:fltVal val="0"/>
                                          </p:val>
                                        </p:tav>
                                        <p:tav tm="100000">
                                          <p:val>
                                            <p:fltVal val="1"/>
                                          </p:val>
                                        </p:tav>
                                      </p:tavLst>
                                    </p:anim>
                                    <p:anim calcmode="lin" valueType="num">
                                      <p:cBhvr>
                                        <p:cTn id="58" dur="2000" fill="hold"/>
                                        <p:tgtEl>
                                          <p:spTgt spid="60"/>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96"/>
                                        </p:tgtEl>
                                        <p:attrNameLst>
                                          <p:attrName>style.visibility</p:attrName>
                                        </p:attrNameLst>
                                      </p:cBhvr>
                                      <p:to>
                                        <p:strVal val="visible"/>
                                      </p:to>
                                    </p:set>
                                    <p:anim calcmode="lin" valueType="num">
                                      <p:cBhvr additive="base">
                                        <p:cTn id="68" dur="500" fill="hold"/>
                                        <p:tgtEl>
                                          <p:spTgt spid="96"/>
                                        </p:tgtEl>
                                        <p:attrNameLst>
                                          <p:attrName>ppt_x</p:attrName>
                                        </p:attrNameLst>
                                      </p:cBhvr>
                                      <p:tavLst>
                                        <p:tav tm="0">
                                          <p:val>
                                            <p:strVal val="#ppt_x"/>
                                          </p:val>
                                        </p:tav>
                                        <p:tav tm="100000">
                                          <p:val>
                                            <p:strVal val="#ppt_x"/>
                                          </p:val>
                                        </p:tav>
                                      </p:tavLst>
                                    </p:anim>
                                    <p:anim calcmode="lin" valueType="num">
                                      <p:cBhvr additive="base">
                                        <p:cTn id="69"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additive="base">
                                        <p:cTn id="74" dur="500" fill="hold"/>
                                        <p:tgtEl>
                                          <p:spTgt spid="34"/>
                                        </p:tgtEl>
                                        <p:attrNameLst>
                                          <p:attrName>ppt_x</p:attrName>
                                        </p:attrNameLst>
                                      </p:cBhvr>
                                      <p:tavLst>
                                        <p:tav tm="0">
                                          <p:val>
                                            <p:strVal val="#ppt_x"/>
                                          </p:val>
                                        </p:tav>
                                        <p:tav tm="100000">
                                          <p:val>
                                            <p:strVal val="#ppt_x"/>
                                          </p:val>
                                        </p:tav>
                                      </p:tavLst>
                                    </p:anim>
                                    <p:anim calcmode="lin" valueType="num">
                                      <p:cBhvr additive="base">
                                        <p:cTn id="7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104"/>
                                        </p:tgtEl>
                                        <p:attrNameLst>
                                          <p:attrName>style.visibility</p:attrName>
                                        </p:attrNameLst>
                                      </p:cBhvr>
                                      <p:to>
                                        <p:strVal val="visible"/>
                                      </p:to>
                                    </p:set>
                                    <p:anim calcmode="lin" valueType="num">
                                      <p:cBhvr additive="base">
                                        <p:cTn id="80" dur="500" fill="hold"/>
                                        <p:tgtEl>
                                          <p:spTgt spid="104"/>
                                        </p:tgtEl>
                                        <p:attrNameLst>
                                          <p:attrName>ppt_x</p:attrName>
                                        </p:attrNameLst>
                                      </p:cBhvr>
                                      <p:tavLst>
                                        <p:tav tm="0">
                                          <p:val>
                                            <p:strVal val="#ppt_x"/>
                                          </p:val>
                                        </p:tav>
                                        <p:tav tm="100000">
                                          <p:val>
                                            <p:strVal val="#ppt_x"/>
                                          </p:val>
                                        </p:tav>
                                      </p:tavLst>
                                    </p:anim>
                                    <p:anim calcmode="lin" valueType="num">
                                      <p:cBhvr additive="base">
                                        <p:cTn id="81"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101"/>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82"/>
                                        </p:tgtEl>
                                        <p:attrNameLst>
                                          <p:attrName>style.visibility</p:attrName>
                                        </p:attrNameLst>
                                      </p:cBhvr>
                                      <p:to>
                                        <p:strVal val="visible"/>
                                      </p:to>
                                    </p:set>
                                    <p:animEffect transition="in" filter="wipe(down)">
                                      <p:cBhvr>
                                        <p:cTn id="90" dur="500"/>
                                        <p:tgtEl>
                                          <p:spTgt spid="82"/>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8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80"/>
                                        </p:tgtEl>
                                        <p:attrNameLst>
                                          <p:attrName>style.visibility</p:attrName>
                                        </p:attrNameLst>
                                      </p:cBhvr>
                                      <p:to>
                                        <p:strVal val="visible"/>
                                      </p:to>
                                    </p:set>
                                    <p:animEffect transition="in" filter="fade">
                                      <p:cBhvr>
                                        <p:cTn id="99" dur="1000"/>
                                        <p:tgtEl>
                                          <p:spTgt spid="80"/>
                                        </p:tgtEl>
                                      </p:cBhvr>
                                    </p:animEffect>
                                    <p:anim calcmode="lin" valueType="num">
                                      <p:cBhvr>
                                        <p:cTn id="100" dur="1000" fill="hold"/>
                                        <p:tgtEl>
                                          <p:spTgt spid="80"/>
                                        </p:tgtEl>
                                        <p:attrNameLst>
                                          <p:attrName>ppt_x</p:attrName>
                                        </p:attrNameLst>
                                      </p:cBhvr>
                                      <p:tavLst>
                                        <p:tav tm="0">
                                          <p:val>
                                            <p:strVal val="#ppt_x"/>
                                          </p:val>
                                        </p:tav>
                                        <p:tav tm="100000">
                                          <p:val>
                                            <p:strVal val="#ppt_x"/>
                                          </p:val>
                                        </p:tav>
                                      </p:tavLst>
                                    </p:anim>
                                    <p:anim calcmode="lin" valueType="num">
                                      <p:cBhvr>
                                        <p:cTn id="101"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grpId="0" nodeType="clickEffect">
                                  <p:stCondLst>
                                    <p:cond delay="0"/>
                                  </p:stCondLst>
                                  <p:childTnLst>
                                    <p:set>
                                      <p:cBhvr>
                                        <p:cTn id="105" dur="1" fill="hold">
                                          <p:stCondLst>
                                            <p:cond delay="0"/>
                                          </p:stCondLst>
                                        </p:cTn>
                                        <p:tgtEl>
                                          <p:spTgt spid="90"/>
                                        </p:tgtEl>
                                        <p:attrNameLst>
                                          <p:attrName>style.visibility</p:attrName>
                                        </p:attrNameLst>
                                      </p:cBhvr>
                                      <p:to>
                                        <p:strVal val="visible"/>
                                      </p:to>
                                    </p:set>
                                    <p:animEffect transition="in" filter="wipe(down)">
                                      <p:cBhvr>
                                        <p:cTn id="106" dur="580">
                                          <p:stCondLst>
                                            <p:cond delay="0"/>
                                          </p:stCondLst>
                                        </p:cTn>
                                        <p:tgtEl>
                                          <p:spTgt spid="90"/>
                                        </p:tgtEl>
                                      </p:cBhvr>
                                    </p:animEffect>
                                    <p:anim calcmode="lin" valueType="num">
                                      <p:cBhvr>
                                        <p:cTn id="107"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112" dur="26">
                                          <p:stCondLst>
                                            <p:cond delay="650"/>
                                          </p:stCondLst>
                                        </p:cTn>
                                        <p:tgtEl>
                                          <p:spTgt spid="90"/>
                                        </p:tgtEl>
                                      </p:cBhvr>
                                      <p:to x="100000" y="60000"/>
                                    </p:animScale>
                                    <p:animScale>
                                      <p:cBhvr>
                                        <p:cTn id="113" dur="166" decel="50000">
                                          <p:stCondLst>
                                            <p:cond delay="676"/>
                                          </p:stCondLst>
                                        </p:cTn>
                                        <p:tgtEl>
                                          <p:spTgt spid="90"/>
                                        </p:tgtEl>
                                      </p:cBhvr>
                                      <p:to x="100000" y="100000"/>
                                    </p:animScale>
                                    <p:animScale>
                                      <p:cBhvr>
                                        <p:cTn id="114" dur="26">
                                          <p:stCondLst>
                                            <p:cond delay="1312"/>
                                          </p:stCondLst>
                                        </p:cTn>
                                        <p:tgtEl>
                                          <p:spTgt spid="90"/>
                                        </p:tgtEl>
                                      </p:cBhvr>
                                      <p:to x="100000" y="80000"/>
                                    </p:animScale>
                                    <p:animScale>
                                      <p:cBhvr>
                                        <p:cTn id="115" dur="166" decel="50000">
                                          <p:stCondLst>
                                            <p:cond delay="1338"/>
                                          </p:stCondLst>
                                        </p:cTn>
                                        <p:tgtEl>
                                          <p:spTgt spid="90"/>
                                        </p:tgtEl>
                                      </p:cBhvr>
                                      <p:to x="100000" y="100000"/>
                                    </p:animScale>
                                    <p:animScale>
                                      <p:cBhvr>
                                        <p:cTn id="116" dur="26">
                                          <p:stCondLst>
                                            <p:cond delay="1642"/>
                                          </p:stCondLst>
                                        </p:cTn>
                                        <p:tgtEl>
                                          <p:spTgt spid="90"/>
                                        </p:tgtEl>
                                      </p:cBhvr>
                                      <p:to x="100000" y="90000"/>
                                    </p:animScale>
                                    <p:animScale>
                                      <p:cBhvr>
                                        <p:cTn id="117" dur="166" decel="50000">
                                          <p:stCondLst>
                                            <p:cond delay="1668"/>
                                          </p:stCondLst>
                                        </p:cTn>
                                        <p:tgtEl>
                                          <p:spTgt spid="90"/>
                                        </p:tgtEl>
                                      </p:cBhvr>
                                      <p:to x="100000" y="100000"/>
                                    </p:animScale>
                                    <p:animScale>
                                      <p:cBhvr>
                                        <p:cTn id="118" dur="26">
                                          <p:stCondLst>
                                            <p:cond delay="1808"/>
                                          </p:stCondLst>
                                        </p:cTn>
                                        <p:tgtEl>
                                          <p:spTgt spid="90"/>
                                        </p:tgtEl>
                                      </p:cBhvr>
                                      <p:to x="100000" y="95000"/>
                                    </p:animScale>
                                    <p:animScale>
                                      <p:cBhvr>
                                        <p:cTn id="119" dur="166" decel="50000">
                                          <p:stCondLst>
                                            <p:cond delay="1834"/>
                                          </p:stCondLst>
                                        </p:cTn>
                                        <p:tgtEl>
                                          <p:spTgt spid="90"/>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91"/>
                                        </p:tgtEl>
                                        <p:attrNameLst>
                                          <p:attrName>style.visibility</p:attrName>
                                        </p:attrNameLst>
                                      </p:cBhvr>
                                      <p:to>
                                        <p:strVal val="visible"/>
                                      </p:to>
                                    </p:set>
                                    <p:animEffect transition="in" filter="barn(inVertical)">
                                      <p:cBhvr>
                                        <p:cTn id="124" dur="500"/>
                                        <p:tgtEl>
                                          <p:spTgt spid="91"/>
                                        </p:tgtEl>
                                      </p:cBhvr>
                                    </p:animEffect>
                                  </p:childTnLst>
                                </p:cTn>
                              </p:par>
                            </p:childTnLst>
                          </p:cTn>
                        </p:par>
                      </p:childTnLst>
                    </p:cTn>
                  </p:par>
                  <p:par>
                    <p:cTn id="125" fill="hold">
                      <p:stCondLst>
                        <p:cond delay="indefinite"/>
                      </p:stCondLst>
                      <p:childTnLst>
                        <p:par>
                          <p:cTn id="126" fill="hold">
                            <p:stCondLst>
                              <p:cond delay="0"/>
                            </p:stCondLst>
                            <p:childTnLst>
                              <p:par>
                                <p:cTn id="127" presetID="21" presetClass="entr" presetSubtype="1" fill="hold" nodeType="click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wheel(1)">
                                      <p:cBhvr>
                                        <p:cTn id="129" dur="2000"/>
                                        <p:tgtEl>
                                          <p:spTgt spid="50"/>
                                        </p:tgtEl>
                                      </p:cBhvr>
                                    </p:animEffect>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93"/>
                                        </p:tgtEl>
                                        <p:attrNameLst>
                                          <p:attrName>style.visibility</p:attrName>
                                        </p:attrNameLst>
                                      </p:cBhvr>
                                      <p:to>
                                        <p:strVal val="visible"/>
                                      </p:to>
                                    </p:set>
                                    <p:anim calcmode="lin" valueType="num">
                                      <p:cBhvr additive="base">
                                        <p:cTn id="134" dur="500" fill="hold"/>
                                        <p:tgtEl>
                                          <p:spTgt spid="93"/>
                                        </p:tgtEl>
                                        <p:attrNameLst>
                                          <p:attrName>ppt_x</p:attrName>
                                        </p:attrNameLst>
                                      </p:cBhvr>
                                      <p:tavLst>
                                        <p:tav tm="0">
                                          <p:val>
                                            <p:strVal val="#ppt_x"/>
                                          </p:val>
                                        </p:tav>
                                        <p:tav tm="100000">
                                          <p:val>
                                            <p:strVal val="#ppt_x"/>
                                          </p:val>
                                        </p:tav>
                                      </p:tavLst>
                                    </p:anim>
                                    <p:anim calcmode="lin" valueType="num">
                                      <p:cBhvr additive="base">
                                        <p:cTn id="135"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nodeType="clickEffect">
                                  <p:stCondLst>
                                    <p:cond delay="0"/>
                                  </p:stCondLst>
                                  <p:childTnLst>
                                    <p:set>
                                      <p:cBhvr>
                                        <p:cTn id="139" dur="1" fill="hold">
                                          <p:stCondLst>
                                            <p:cond delay="0"/>
                                          </p:stCondLst>
                                        </p:cTn>
                                        <p:tgtEl>
                                          <p:spTgt spid="36"/>
                                        </p:tgtEl>
                                        <p:attrNameLst>
                                          <p:attrName>style.visibility</p:attrName>
                                        </p:attrNameLst>
                                      </p:cBhvr>
                                      <p:to>
                                        <p:strVal val="visible"/>
                                      </p:to>
                                    </p:set>
                                    <p:animEffect transition="in" filter="fade">
                                      <p:cBhvr>
                                        <p:cTn id="140" dur="1000"/>
                                        <p:tgtEl>
                                          <p:spTgt spid="36"/>
                                        </p:tgtEl>
                                      </p:cBhvr>
                                    </p:animEffect>
                                    <p:anim calcmode="lin" valueType="num">
                                      <p:cBhvr>
                                        <p:cTn id="141" dur="1000" fill="hold"/>
                                        <p:tgtEl>
                                          <p:spTgt spid="36"/>
                                        </p:tgtEl>
                                        <p:attrNameLst>
                                          <p:attrName>ppt_x</p:attrName>
                                        </p:attrNameLst>
                                      </p:cBhvr>
                                      <p:tavLst>
                                        <p:tav tm="0">
                                          <p:val>
                                            <p:strVal val="#ppt_x"/>
                                          </p:val>
                                        </p:tav>
                                        <p:tav tm="100000">
                                          <p:val>
                                            <p:strVal val="#ppt_x"/>
                                          </p:val>
                                        </p:tav>
                                      </p:tavLst>
                                    </p:anim>
                                    <p:anim calcmode="lin" valueType="num">
                                      <p:cBhvr>
                                        <p:cTn id="14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95"/>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94"/>
                                        </p:tgtEl>
                                        <p:attrNameLst>
                                          <p:attrName>style.visibility</p:attrName>
                                        </p:attrNameLst>
                                      </p:cBhvr>
                                      <p:to>
                                        <p:strVal val="visible"/>
                                      </p:to>
                                    </p:set>
                                    <p:animEffect transition="in" filter="fade">
                                      <p:cBhvr>
                                        <p:cTn id="151" dur="1000"/>
                                        <p:tgtEl>
                                          <p:spTgt spid="94"/>
                                        </p:tgtEl>
                                      </p:cBhvr>
                                    </p:animEffect>
                                    <p:anim calcmode="lin" valueType="num">
                                      <p:cBhvr>
                                        <p:cTn id="152" dur="1000" fill="hold"/>
                                        <p:tgtEl>
                                          <p:spTgt spid="94"/>
                                        </p:tgtEl>
                                        <p:attrNameLst>
                                          <p:attrName>ppt_x</p:attrName>
                                        </p:attrNameLst>
                                      </p:cBhvr>
                                      <p:tavLst>
                                        <p:tav tm="0">
                                          <p:val>
                                            <p:strVal val="#ppt_x"/>
                                          </p:val>
                                        </p:tav>
                                        <p:tav tm="100000">
                                          <p:val>
                                            <p:strVal val="#ppt_x"/>
                                          </p:val>
                                        </p:tav>
                                      </p:tavLst>
                                    </p:anim>
                                    <p:anim calcmode="lin" valueType="num">
                                      <p:cBhvr>
                                        <p:cTn id="153"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48"/>
                                        </p:tgtEl>
                                        <p:attrNameLst>
                                          <p:attrName>style.visibility</p:attrName>
                                        </p:attrNameLst>
                                      </p:cBhvr>
                                      <p:to>
                                        <p:strVal val="visible"/>
                                      </p:to>
                                    </p:set>
                                    <p:animEffect transition="in" filter="fade">
                                      <p:cBhvr>
                                        <p:cTn id="158" dur="1000"/>
                                        <p:tgtEl>
                                          <p:spTgt spid="48"/>
                                        </p:tgtEl>
                                      </p:cBhvr>
                                    </p:animEffect>
                                    <p:anim calcmode="lin" valueType="num">
                                      <p:cBhvr>
                                        <p:cTn id="159" dur="1000" fill="hold"/>
                                        <p:tgtEl>
                                          <p:spTgt spid="48"/>
                                        </p:tgtEl>
                                        <p:attrNameLst>
                                          <p:attrName>ppt_x</p:attrName>
                                        </p:attrNameLst>
                                      </p:cBhvr>
                                      <p:tavLst>
                                        <p:tav tm="0">
                                          <p:val>
                                            <p:strVal val="#ppt_x"/>
                                          </p:val>
                                        </p:tav>
                                        <p:tav tm="100000">
                                          <p:val>
                                            <p:strVal val="#ppt_x"/>
                                          </p:val>
                                        </p:tav>
                                      </p:tavLst>
                                    </p:anim>
                                    <p:anim calcmode="lin" valueType="num">
                                      <p:cBhvr>
                                        <p:cTn id="16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animBg="1"/>
      <p:bldP spid="34" grpId="0"/>
      <p:bldP spid="35" grpId="0" animBg="1"/>
      <p:bldP spid="48" grpId="0" animBg="1"/>
      <p:bldP spid="49" grpId="0"/>
      <p:bldP spid="52" grpId="0"/>
      <p:bldP spid="60" grpId="0" animBg="1"/>
      <p:bldP spid="82" grpId="0" animBg="1"/>
      <p:bldP spid="89" grpId="0" animBg="1"/>
      <p:bldP spid="90" grpId="0"/>
      <p:bldP spid="91" grpId="0" animBg="1"/>
      <p:bldP spid="93" grpId="0"/>
      <p:bldP spid="94" grpId="0"/>
      <p:bldP spid="95" grpId="0" animBg="1"/>
      <p:bldP spid="96"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Title 14"/>
          <p:cNvSpPr>
            <a:spLocks noGrp="1"/>
          </p:cNvSpPr>
          <p:nvPr>
            <p:ph type="title"/>
          </p:nvPr>
        </p:nvSpPr>
        <p:spPr>
          <a:xfrm>
            <a:off x="0" y="115820"/>
            <a:ext cx="8348885" cy="1190929"/>
          </a:xfrm>
        </p:spPr>
        <p:txBody>
          <a:bodyPr/>
          <a:lstStyle/>
          <a:p>
            <a:pPr>
              <a:lnSpc>
                <a:spcPct val="100000"/>
              </a:lnSpc>
            </a:pPr>
            <a:r>
              <a:rPr lang="en-US" sz="3600" dirty="0" smtClean="0"/>
              <a:t>Change in Knowledge of the Field about a Phenomena as Student Engages in Research</a:t>
            </a:r>
            <a:endParaRPr lang="en-US" sz="3600" dirty="0"/>
          </a:p>
        </p:txBody>
      </p:sp>
      <p:sp>
        <p:nvSpPr>
          <p:cNvPr id="2" name="Slide Number Placeholder 1"/>
          <p:cNvSpPr>
            <a:spLocks noGrp="1"/>
          </p:cNvSpPr>
          <p:nvPr>
            <p:ph type="sldNum" sz="quarter" idx="4294967295"/>
          </p:nvPr>
        </p:nvSpPr>
        <p:spPr>
          <a:xfrm>
            <a:off x="7010400" y="6356350"/>
            <a:ext cx="2133600" cy="365125"/>
          </a:xfrm>
        </p:spPr>
        <p:txBody>
          <a:bodyPr/>
          <a:lstStyle/>
          <a:p>
            <a:pPr>
              <a:defRPr/>
            </a:pPr>
            <a:fld id="{6C92A34A-1BD5-424A-A4E3-EB4DB8D12ACD}" type="slidenum">
              <a:rPr lang="en-US" smtClean="0"/>
              <a:pPr>
                <a:defRPr/>
              </a:pPr>
              <a:t>13</a:t>
            </a:fld>
            <a:endParaRPr lang="en-US"/>
          </a:p>
        </p:txBody>
      </p:sp>
      <p:grpSp>
        <p:nvGrpSpPr>
          <p:cNvPr id="3" name="Group 2"/>
          <p:cNvGrpSpPr/>
          <p:nvPr/>
        </p:nvGrpSpPr>
        <p:grpSpPr>
          <a:xfrm>
            <a:off x="273119" y="2498602"/>
            <a:ext cx="2507863" cy="2634059"/>
            <a:chOff x="415031" y="324296"/>
            <a:chExt cx="5487262" cy="5855505"/>
          </a:xfrm>
        </p:grpSpPr>
        <p:grpSp>
          <p:nvGrpSpPr>
            <p:cNvPr id="4" name="Group 3"/>
            <p:cNvGrpSpPr/>
            <p:nvPr/>
          </p:nvGrpSpPr>
          <p:grpSpPr>
            <a:xfrm rot="5400000">
              <a:off x="-698683" y="1438010"/>
              <a:ext cx="5855505" cy="3628077"/>
              <a:chOff x="-634537" y="219939"/>
              <a:chExt cx="6998717" cy="4929331"/>
            </a:xfrm>
          </p:grpSpPr>
          <p:pic>
            <p:nvPicPr>
              <p:cNvPr id="11" name="Picture 2"/>
              <p:cNvPicPr>
                <a:picLocks noChangeAspect="1" noChangeArrowheads="1"/>
              </p:cNvPicPr>
              <p:nvPr/>
            </p:nvPicPr>
            <p:blipFill rotWithShape="1">
              <a:blip r:embed="rId3"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a:off x="517117" y="3252582"/>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3"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a:off x="3762106" y="3200400"/>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5"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6">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16200000">
                <a:off x="3711353" y="1446304"/>
                <a:ext cx="2774088"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7"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8">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5400000">
                <a:off x="-987230" y="572632"/>
                <a:ext cx="2602073"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grpSp>
          <p:nvGrpSpPr>
            <p:cNvPr id="5" name="Group 4"/>
            <p:cNvGrpSpPr/>
            <p:nvPr/>
          </p:nvGrpSpPr>
          <p:grpSpPr>
            <a:xfrm rot="5400000">
              <a:off x="2008185" y="2285693"/>
              <a:ext cx="4591184" cy="3197032"/>
              <a:chOff x="876628" y="1139345"/>
              <a:chExt cx="5487552" cy="4343687"/>
            </a:xfrm>
          </p:grpSpPr>
          <p:pic>
            <p:nvPicPr>
              <p:cNvPr id="6" name="Picture 2"/>
              <p:cNvPicPr>
                <a:picLocks noChangeAspect="1" noChangeArrowheads="1"/>
              </p:cNvPicPr>
              <p:nvPr/>
            </p:nvPicPr>
            <p:blipFill rotWithShape="1">
              <a:blip r:embed="rId3"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flipV="1">
                <a:off x="2177840" y="1492038"/>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a:off x="3762106" y="3200400"/>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8" name="Picture 2"/>
              <p:cNvPicPr>
                <a:picLocks noChangeAspect="1" noChangeArrowheads="1"/>
              </p:cNvPicPr>
              <p:nvPr/>
            </p:nvPicPr>
            <p:blipFill rotWithShape="1">
              <a:blip r:embed="rId7"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8">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16200000">
                <a:off x="3762107" y="1492038"/>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9" name="Picture 2"/>
              <p:cNvPicPr>
                <a:picLocks noChangeAspect="1" noChangeArrowheads="1"/>
              </p:cNvPicPr>
              <p:nvPr/>
            </p:nvPicPr>
            <p:blipFill rotWithShape="1">
              <a:blip r:embed="rId7"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8">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5400000">
                <a:off x="523935" y="1532312"/>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7"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8">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16200000">
                <a:off x="2177840" y="3233651"/>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grpSp>
      <p:sp>
        <p:nvSpPr>
          <p:cNvPr id="17" name="TextBox 16"/>
          <p:cNvSpPr txBox="1"/>
          <p:nvPr/>
        </p:nvSpPr>
        <p:spPr>
          <a:xfrm>
            <a:off x="255565" y="5267739"/>
            <a:ext cx="2507863" cy="1200329"/>
          </a:xfrm>
          <a:prstGeom prst="rect">
            <a:avLst/>
          </a:prstGeom>
          <a:noFill/>
        </p:spPr>
        <p:txBody>
          <a:bodyPr wrap="square" rtlCol="0">
            <a:spAutoFit/>
          </a:bodyPr>
          <a:lstStyle/>
          <a:p>
            <a:r>
              <a:rPr lang="en-US" dirty="0" smtClean="0"/>
              <a:t>Before the student engages in research</a:t>
            </a:r>
            <a:endParaRPr lang="en-US" dirty="0"/>
          </a:p>
        </p:txBody>
      </p:sp>
      <p:sp>
        <p:nvSpPr>
          <p:cNvPr id="21" name="Right Arrow 20"/>
          <p:cNvSpPr/>
          <p:nvPr/>
        </p:nvSpPr>
        <p:spPr>
          <a:xfrm>
            <a:off x="2763428" y="3628793"/>
            <a:ext cx="516485" cy="372143"/>
          </a:xfrm>
          <a:prstGeom prst="righ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3279913" y="2498602"/>
            <a:ext cx="2507863" cy="2634059"/>
            <a:chOff x="415031" y="324296"/>
            <a:chExt cx="5487262" cy="5855505"/>
          </a:xfrm>
        </p:grpSpPr>
        <p:grpSp>
          <p:nvGrpSpPr>
            <p:cNvPr id="23" name="Group 22"/>
            <p:cNvGrpSpPr/>
            <p:nvPr/>
          </p:nvGrpSpPr>
          <p:grpSpPr>
            <a:xfrm rot="5400000">
              <a:off x="-698683" y="1438010"/>
              <a:ext cx="5855505" cy="3628077"/>
              <a:chOff x="-634537" y="219939"/>
              <a:chExt cx="6998717" cy="4929331"/>
            </a:xfrm>
          </p:grpSpPr>
          <p:pic>
            <p:nvPicPr>
              <p:cNvPr id="30" name="Picture 2"/>
              <p:cNvPicPr>
                <a:picLocks noChangeAspect="1" noChangeArrowheads="1"/>
              </p:cNvPicPr>
              <p:nvPr/>
            </p:nvPicPr>
            <p:blipFill rotWithShape="1">
              <a:blip r:embed="rId3"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a:off x="517117" y="3252582"/>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31" name="Picture 2"/>
              <p:cNvPicPr>
                <a:picLocks noChangeAspect="1" noChangeArrowheads="1"/>
              </p:cNvPicPr>
              <p:nvPr/>
            </p:nvPicPr>
            <p:blipFill rotWithShape="1">
              <a:blip r:embed="rId3"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a:off x="3762106" y="3200400"/>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32" name="Picture 2"/>
              <p:cNvPicPr>
                <a:picLocks noChangeAspect="1" noChangeArrowheads="1"/>
              </p:cNvPicPr>
              <p:nvPr/>
            </p:nvPicPr>
            <p:blipFill rotWithShape="1">
              <a:blip r:embed="rId5"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6">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16200000">
                <a:off x="3711353" y="1446304"/>
                <a:ext cx="2774088"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33" name="Picture 2"/>
              <p:cNvPicPr>
                <a:picLocks noChangeAspect="1" noChangeArrowheads="1"/>
              </p:cNvPicPr>
              <p:nvPr/>
            </p:nvPicPr>
            <p:blipFill rotWithShape="1">
              <a:blip r:embed="rId7"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8">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5400000">
                <a:off x="-987230" y="572632"/>
                <a:ext cx="2602073"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grpSp>
          <p:nvGrpSpPr>
            <p:cNvPr id="24" name="Group 23"/>
            <p:cNvGrpSpPr/>
            <p:nvPr/>
          </p:nvGrpSpPr>
          <p:grpSpPr>
            <a:xfrm rot="5400000">
              <a:off x="2008185" y="2285693"/>
              <a:ext cx="4591184" cy="3197032"/>
              <a:chOff x="876628" y="1139345"/>
              <a:chExt cx="5487552" cy="4343687"/>
            </a:xfrm>
          </p:grpSpPr>
          <p:pic>
            <p:nvPicPr>
              <p:cNvPr id="25" name="Picture 2"/>
              <p:cNvPicPr>
                <a:picLocks noChangeAspect="1" noChangeArrowheads="1"/>
              </p:cNvPicPr>
              <p:nvPr/>
            </p:nvPicPr>
            <p:blipFill rotWithShape="1">
              <a:blip r:embed="rId3"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flipV="1">
                <a:off x="2177840" y="1492038"/>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6" name="Picture 2"/>
              <p:cNvPicPr>
                <a:picLocks noChangeAspect="1" noChangeArrowheads="1"/>
              </p:cNvPicPr>
              <p:nvPr/>
            </p:nvPicPr>
            <p:blipFill rotWithShape="1">
              <a:blip r:embed="rId3"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a:off x="3762106" y="3200400"/>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7" name="Picture 2"/>
              <p:cNvPicPr>
                <a:picLocks noChangeAspect="1" noChangeArrowheads="1"/>
              </p:cNvPicPr>
              <p:nvPr/>
            </p:nvPicPr>
            <p:blipFill rotWithShape="1">
              <a:blip r:embed="rId7"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8">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16200000">
                <a:off x="3762107" y="1492038"/>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8" name="Picture 2"/>
              <p:cNvPicPr>
                <a:picLocks noChangeAspect="1" noChangeArrowheads="1"/>
              </p:cNvPicPr>
              <p:nvPr/>
            </p:nvPicPr>
            <p:blipFill rotWithShape="1">
              <a:blip r:embed="rId7"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8">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5400000">
                <a:off x="523935" y="1532312"/>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9" name="Picture 2"/>
              <p:cNvPicPr>
                <a:picLocks noChangeAspect="1" noChangeArrowheads="1"/>
              </p:cNvPicPr>
              <p:nvPr/>
            </p:nvPicPr>
            <p:blipFill rotWithShape="1">
              <a:blip r:embed="rId7"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8">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16200000">
                <a:off x="2177840" y="3233651"/>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grpSp>
      <p:sp>
        <p:nvSpPr>
          <p:cNvPr id="34" name="TextBox 33"/>
          <p:cNvSpPr txBox="1"/>
          <p:nvPr/>
        </p:nvSpPr>
        <p:spPr>
          <a:xfrm>
            <a:off x="3246484" y="5320748"/>
            <a:ext cx="2507863" cy="1569660"/>
          </a:xfrm>
          <a:prstGeom prst="rect">
            <a:avLst/>
          </a:prstGeom>
          <a:noFill/>
        </p:spPr>
        <p:txBody>
          <a:bodyPr wrap="square" rtlCol="0">
            <a:spAutoFit/>
          </a:bodyPr>
          <a:lstStyle/>
          <a:p>
            <a:r>
              <a:rPr lang="en-US" dirty="0" smtClean="0"/>
              <a:t>Student interacting with knowledge of field</a:t>
            </a:r>
            <a:endParaRPr lang="en-US" dirty="0"/>
          </a:p>
        </p:txBody>
      </p:sp>
      <p:sp>
        <p:nvSpPr>
          <p:cNvPr id="35" name="Right Arrow 34"/>
          <p:cNvSpPr/>
          <p:nvPr/>
        </p:nvSpPr>
        <p:spPr>
          <a:xfrm>
            <a:off x="5801203" y="3628793"/>
            <a:ext cx="516485" cy="372143"/>
          </a:xfrm>
          <a:prstGeom prst="righ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6367409" y="2315679"/>
            <a:ext cx="2507863" cy="2782542"/>
            <a:chOff x="415031" y="-5784"/>
            <a:chExt cx="5487262" cy="6185585"/>
          </a:xfrm>
        </p:grpSpPr>
        <p:grpSp>
          <p:nvGrpSpPr>
            <p:cNvPr id="37" name="Group 36"/>
            <p:cNvGrpSpPr/>
            <p:nvPr/>
          </p:nvGrpSpPr>
          <p:grpSpPr>
            <a:xfrm rot="5400000">
              <a:off x="-1153591" y="1562838"/>
              <a:ext cx="6185585" cy="3048342"/>
              <a:chOff x="-1029061" y="1007604"/>
              <a:chExt cx="7393241" cy="4141666"/>
            </a:xfrm>
          </p:grpSpPr>
          <p:pic>
            <p:nvPicPr>
              <p:cNvPr id="44" name="Picture 2"/>
              <p:cNvPicPr>
                <a:picLocks noChangeAspect="1" noChangeArrowheads="1"/>
              </p:cNvPicPr>
              <p:nvPr/>
            </p:nvPicPr>
            <p:blipFill rotWithShape="1">
              <a:blip r:embed="rId3"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a:off x="517117" y="3252582"/>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5" name="Picture 2"/>
              <p:cNvPicPr>
                <a:picLocks noChangeAspect="1" noChangeArrowheads="1"/>
              </p:cNvPicPr>
              <p:nvPr/>
            </p:nvPicPr>
            <p:blipFill rotWithShape="1">
              <a:blip r:embed="rId3"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a:off x="3762106" y="3200400"/>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6" name="Picture 2"/>
              <p:cNvPicPr>
                <a:picLocks noChangeAspect="1" noChangeArrowheads="1"/>
              </p:cNvPicPr>
              <p:nvPr/>
            </p:nvPicPr>
            <p:blipFill rotWithShape="1">
              <a:blip r:embed="rId5"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6">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16200000">
                <a:off x="3711353" y="1446304"/>
                <a:ext cx="2774088"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7" name="Picture 2"/>
              <p:cNvPicPr>
                <a:picLocks noChangeAspect="1" noChangeArrowheads="1"/>
              </p:cNvPicPr>
              <p:nvPr/>
            </p:nvPicPr>
            <p:blipFill rotWithShape="1">
              <a:blip r:embed="rId7"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8">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10800000">
                <a:off x="-1029061" y="1421601"/>
                <a:ext cx="2325675" cy="21221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grpSp>
          <p:nvGrpSpPr>
            <p:cNvPr id="38" name="Group 37"/>
            <p:cNvGrpSpPr/>
            <p:nvPr/>
          </p:nvGrpSpPr>
          <p:grpSpPr>
            <a:xfrm rot="5400000">
              <a:off x="2008185" y="2285693"/>
              <a:ext cx="4591184" cy="3197032"/>
              <a:chOff x="876628" y="1139345"/>
              <a:chExt cx="5487552" cy="4343687"/>
            </a:xfrm>
          </p:grpSpPr>
          <p:pic>
            <p:nvPicPr>
              <p:cNvPr id="39" name="Picture 2"/>
              <p:cNvPicPr>
                <a:picLocks noChangeAspect="1" noChangeArrowheads="1"/>
              </p:cNvPicPr>
              <p:nvPr/>
            </p:nvPicPr>
            <p:blipFill rotWithShape="1">
              <a:blip r:embed="rId3"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flipV="1">
                <a:off x="2177840" y="1492038"/>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0" name="Picture 2"/>
              <p:cNvPicPr>
                <a:picLocks noChangeAspect="1" noChangeArrowheads="1"/>
              </p:cNvPicPr>
              <p:nvPr/>
            </p:nvPicPr>
            <p:blipFill rotWithShape="1">
              <a:blip r:embed="rId3"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a:off x="3762106" y="3200400"/>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1" name="Picture 2"/>
              <p:cNvPicPr>
                <a:picLocks noChangeAspect="1" noChangeArrowheads="1"/>
              </p:cNvPicPr>
              <p:nvPr/>
            </p:nvPicPr>
            <p:blipFill rotWithShape="1">
              <a:blip r:embed="rId7"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8">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16200000">
                <a:off x="3762107" y="1492038"/>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2" name="Picture 2"/>
              <p:cNvPicPr>
                <a:picLocks noChangeAspect="1" noChangeArrowheads="1"/>
              </p:cNvPicPr>
              <p:nvPr/>
            </p:nvPicPr>
            <p:blipFill rotWithShape="1">
              <a:blip r:embed="rId7"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8">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5400000">
                <a:off x="523935" y="1532312"/>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3" name="Picture 2"/>
              <p:cNvPicPr>
                <a:picLocks noChangeAspect="1" noChangeArrowheads="1"/>
              </p:cNvPicPr>
              <p:nvPr/>
            </p:nvPicPr>
            <p:blipFill rotWithShape="1">
              <a:blip r:embed="rId7" cstate="print">
                <a:duotone>
                  <a:prstClr val="black"/>
                  <a:schemeClr val="accent3">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8">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16200000">
                <a:off x="2177840" y="3233651"/>
                <a:ext cx="2602074" cy="1896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grpSp>
      <p:sp>
        <p:nvSpPr>
          <p:cNvPr id="48" name="TextBox 47"/>
          <p:cNvSpPr txBox="1"/>
          <p:nvPr/>
        </p:nvSpPr>
        <p:spPr>
          <a:xfrm>
            <a:off x="6445222" y="5457531"/>
            <a:ext cx="2602063" cy="1200329"/>
          </a:xfrm>
          <a:prstGeom prst="rect">
            <a:avLst/>
          </a:prstGeom>
          <a:solidFill>
            <a:schemeClr val="bg1"/>
          </a:solidFill>
        </p:spPr>
        <p:txBody>
          <a:bodyPr wrap="square" rtlCol="0">
            <a:spAutoFit/>
          </a:bodyPr>
          <a:lstStyle/>
          <a:p>
            <a:r>
              <a:rPr lang="en-US" dirty="0" smtClean="0"/>
              <a:t>Student adding to the body of knowledge</a:t>
            </a:r>
          </a:p>
        </p:txBody>
      </p:sp>
      <p:sp>
        <p:nvSpPr>
          <p:cNvPr id="49" name="Rectangle 48"/>
          <p:cNvSpPr/>
          <p:nvPr/>
        </p:nvSpPr>
        <p:spPr>
          <a:xfrm>
            <a:off x="428029" y="3228152"/>
            <a:ext cx="2422458" cy="830997"/>
          </a:xfrm>
          <a:prstGeom prst="rect">
            <a:avLst/>
          </a:prstGeom>
          <a:noFill/>
          <a:ln>
            <a:noFill/>
          </a:ln>
        </p:spPr>
        <p:txBody>
          <a:bodyPr wrap="none" lIns="91440" tIns="45720" rIns="91440" bIns="45720">
            <a:spAutoFit/>
          </a:bodyPr>
          <a:lstStyle/>
          <a:p>
            <a:pPr algn="ctr"/>
            <a:r>
              <a:rPr lang="en-US" b="1" cap="none" spc="0"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rPr>
              <a:t>Larger body of </a:t>
            </a:r>
          </a:p>
          <a:p>
            <a:pPr algn="ctr"/>
            <a:r>
              <a:rPr lang="en-US" b="1" cap="none" spc="0"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rPr>
              <a:t>work</a:t>
            </a:r>
            <a:endParaRPr lang="en-US" b="1" cap="none" spc="0" dirty="0">
              <a:ln w="17780" cmpd="sng">
                <a:solidFill>
                  <a:sysClr val="windowText" lastClr="000000"/>
                </a:solidFill>
                <a:prstDash val="solid"/>
                <a:miter lim="800000"/>
              </a:ln>
              <a:solidFill>
                <a:sysClr val="windowText" lastClr="000000"/>
              </a:solidFill>
              <a:effectLst>
                <a:outerShdw blurRad="50800" algn="tl" rotWithShape="0">
                  <a:srgbClr val="000000"/>
                </a:outerShdw>
              </a:effectLst>
            </a:endParaRPr>
          </a:p>
        </p:txBody>
      </p:sp>
      <p:pic>
        <p:nvPicPr>
          <p:cNvPr id="50" name="Picture 2"/>
          <p:cNvPicPr>
            <a:picLocks noChangeAspect="1" noChangeArrowheads="1"/>
          </p:cNvPicPr>
          <p:nvPr/>
        </p:nvPicPr>
        <p:blipFill rotWithShape="1">
          <a:blip r:embed="rId9" cstate="print">
            <a:duotone>
              <a:prstClr val="black"/>
              <a:schemeClr val="accent4">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0">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10800000">
            <a:off x="6782584" y="2969835"/>
            <a:ext cx="963670" cy="79847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52" name="TextBox 51"/>
          <p:cNvSpPr txBox="1"/>
          <p:nvPr/>
        </p:nvSpPr>
        <p:spPr>
          <a:xfrm rot="2618264">
            <a:off x="1518767" y="2215032"/>
            <a:ext cx="1722801" cy="461665"/>
          </a:xfrm>
          <a:prstGeom prst="rect">
            <a:avLst/>
          </a:prstGeom>
          <a:noFill/>
        </p:spPr>
        <p:txBody>
          <a:bodyPr wrap="square" rtlCol="0">
            <a:spAutoFit/>
          </a:bodyPr>
          <a:lstStyle/>
          <a:p>
            <a:r>
              <a:rPr lang="en-US" dirty="0" smtClean="0"/>
              <a:t>reviewing</a:t>
            </a:r>
            <a:endParaRPr lang="en-US" dirty="0"/>
          </a:p>
        </p:txBody>
      </p:sp>
      <p:cxnSp>
        <p:nvCxnSpPr>
          <p:cNvPr id="54" name="Straight Arrow Connector 53"/>
          <p:cNvCxnSpPr/>
          <p:nvPr/>
        </p:nvCxnSpPr>
        <p:spPr>
          <a:xfrm>
            <a:off x="2662341" y="2821084"/>
            <a:ext cx="359329" cy="6031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3228132" y="2731987"/>
            <a:ext cx="2217404" cy="2071784"/>
            <a:chOff x="3228132" y="2731987"/>
            <a:chExt cx="2217404" cy="2071784"/>
          </a:xfrm>
        </p:grpSpPr>
        <p:sp>
          <p:nvSpPr>
            <p:cNvPr id="55" name="TextBox 54"/>
            <p:cNvSpPr txBox="1"/>
            <p:nvPr/>
          </p:nvSpPr>
          <p:spPr>
            <a:xfrm>
              <a:off x="3862781" y="4336346"/>
              <a:ext cx="901493" cy="400110"/>
            </a:xfrm>
            <a:prstGeom prst="rect">
              <a:avLst/>
            </a:prstGeom>
            <a:noFill/>
          </p:spPr>
          <p:txBody>
            <a:bodyPr wrap="square" rtlCol="0">
              <a:spAutoFit/>
            </a:bodyPr>
            <a:lstStyle/>
            <a:p>
              <a:r>
                <a:rPr lang="en-US" sz="2000" dirty="0" smtClean="0"/>
                <a:t>und</a:t>
              </a:r>
              <a:endParaRPr lang="en-US" sz="2000" dirty="0"/>
            </a:p>
          </p:txBody>
        </p:sp>
        <p:grpSp>
          <p:nvGrpSpPr>
            <p:cNvPr id="97" name="Group 96"/>
            <p:cNvGrpSpPr/>
            <p:nvPr/>
          </p:nvGrpSpPr>
          <p:grpSpPr>
            <a:xfrm>
              <a:off x="3305395" y="2731987"/>
              <a:ext cx="2140141" cy="1519650"/>
              <a:chOff x="3305395" y="2731987"/>
              <a:chExt cx="2140141" cy="1519650"/>
            </a:xfrm>
          </p:grpSpPr>
          <p:sp>
            <p:nvSpPr>
              <p:cNvPr id="56" name="TextBox 55"/>
              <p:cNvSpPr txBox="1"/>
              <p:nvPr/>
            </p:nvSpPr>
            <p:spPr>
              <a:xfrm>
                <a:off x="4544043" y="3851527"/>
                <a:ext cx="901493" cy="400110"/>
              </a:xfrm>
              <a:prstGeom prst="rect">
                <a:avLst/>
              </a:prstGeom>
              <a:noFill/>
            </p:spPr>
            <p:txBody>
              <a:bodyPr wrap="square" rtlCol="0">
                <a:spAutoFit/>
              </a:bodyPr>
              <a:lstStyle/>
              <a:p>
                <a:r>
                  <a:rPr lang="en-US" sz="2000" dirty="0" smtClean="0"/>
                  <a:t>und</a:t>
                </a:r>
                <a:endParaRPr lang="en-US" sz="2000" dirty="0"/>
              </a:p>
            </p:txBody>
          </p:sp>
          <p:sp>
            <p:nvSpPr>
              <p:cNvPr id="57" name="TextBox 56"/>
              <p:cNvSpPr txBox="1"/>
              <p:nvPr/>
            </p:nvSpPr>
            <p:spPr>
              <a:xfrm>
                <a:off x="4129625" y="2731987"/>
                <a:ext cx="901493" cy="400110"/>
              </a:xfrm>
              <a:prstGeom prst="rect">
                <a:avLst/>
              </a:prstGeom>
              <a:noFill/>
            </p:spPr>
            <p:txBody>
              <a:bodyPr wrap="square" rtlCol="0">
                <a:spAutoFit/>
              </a:bodyPr>
              <a:lstStyle/>
              <a:p>
                <a:r>
                  <a:rPr lang="en-US" sz="2000" dirty="0" smtClean="0"/>
                  <a:t>und</a:t>
                </a:r>
                <a:endParaRPr lang="en-US" sz="2000" dirty="0"/>
              </a:p>
            </p:txBody>
          </p:sp>
          <p:sp>
            <p:nvSpPr>
              <p:cNvPr id="58" name="TextBox 57"/>
              <p:cNvSpPr txBox="1"/>
              <p:nvPr/>
            </p:nvSpPr>
            <p:spPr>
              <a:xfrm>
                <a:off x="3305395" y="3207372"/>
                <a:ext cx="901493" cy="400110"/>
              </a:xfrm>
              <a:prstGeom prst="rect">
                <a:avLst/>
              </a:prstGeom>
              <a:noFill/>
            </p:spPr>
            <p:txBody>
              <a:bodyPr wrap="square" rtlCol="0">
                <a:spAutoFit/>
              </a:bodyPr>
              <a:lstStyle/>
              <a:p>
                <a:r>
                  <a:rPr lang="en-US" sz="2000" dirty="0" smtClean="0"/>
                  <a:t>und</a:t>
                </a:r>
                <a:endParaRPr lang="en-US" sz="2000" dirty="0"/>
              </a:p>
            </p:txBody>
          </p:sp>
        </p:grpSp>
        <p:sp>
          <p:nvSpPr>
            <p:cNvPr id="59" name="TextBox 58"/>
            <p:cNvSpPr txBox="1"/>
            <p:nvPr/>
          </p:nvSpPr>
          <p:spPr>
            <a:xfrm>
              <a:off x="3228132" y="4403661"/>
              <a:ext cx="901493" cy="400110"/>
            </a:xfrm>
            <a:prstGeom prst="rect">
              <a:avLst/>
            </a:prstGeom>
            <a:noFill/>
          </p:spPr>
          <p:txBody>
            <a:bodyPr wrap="square" rtlCol="0">
              <a:spAutoFit/>
            </a:bodyPr>
            <a:lstStyle/>
            <a:p>
              <a:r>
                <a:rPr lang="en-US" sz="2000" dirty="0" smtClean="0"/>
                <a:t>und</a:t>
              </a:r>
              <a:endParaRPr lang="en-US" sz="2000" dirty="0"/>
            </a:p>
          </p:txBody>
        </p:sp>
      </p:grpSp>
      <p:sp>
        <p:nvSpPr>
          <p:cNvPr id="60" name="Oval 59"/>
          <p:cNvSpPr/>
          <p:nvPr/>
        </p:nvSpPr>
        <p:spPr>
          <a:xfrm>
            <a:off x="3228132" y="1721749"/>
            <a:ext cx="2831313" cy="35833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3510297" y="2740761"/>
            <a:ext cx="1071534" cy="1740402"/>
            <a:chOff x="3510297" y="2740761"/>
            <a:chExt cx="1071534" cy="1740402"/>
          </a:xfrm>
        </p:grpSpPr>
        <p:sp>
          <p:nvSpPr>
            <p:cNvPr id="61" name="Oval 60"/>
            <p:cNvSpPr/>
            <p:nvPr/>
          </p:nvSpPr>
          <p:spPr>
            <a:xfrm>
              <a:off x="4331070" y="3947237"/>
              <a:ext cx="250761" cy="22952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955766" y="4251637"/>
              <a:ext cx="250761" cy="22952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761058" y="3398677"/>
              <a:ext cx="250761" cy="22952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962623" y="2740761"/>
              <a:ext cx="250761" cy="22952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510297" y="4102916"/>
              <a:ext cx="250761" cy="22952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4011819" y="1698946"/>
            <a:ext cx="2637322" cy="2688507"/>
            <a:chOff x="4011819" y="1698946"/>
            <a:chExt cx="2637322" cy="2688507"/>
          </a:xfrm>
        </p:grpSpPr>
        <p:cxnSp>
          <p:nvCxnSpPr>
            <p:cNvPr id="67" name="Straight Arrow Connector 66"/>
            <p:cNvCxnSpPr>
              <a:stCxn id="64" idx="6"/>
              <a:endCxn id="75" idx="3"/>
            </p:cNvCxnSpPr>
            <p:nvPr/>
          </p:nvCxnSpPr>
          <p:spPr>
            <a:xfrm flipV="1">
              <a:off x="4213384" y="1698946"/>
              <a:ext cx="2136729" cy="1156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4011819" y="2222339"/>
              <a:ext cx="1925994" cy="12316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4058171" y="2226577"/>
              <a:ext cx="2590970" cy="2160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77" idx="0"/>
            </p:cNvCxnSpPr>
            <p:nvPr/>
          </p:nvCxnSpPr>
          <p:spPr>
            <a:xfrm flipV="1">
              <a:off x="4528705" y="1861630"/>
              <a:ext cx="2046873" cy="20188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5865259" y="1503033"/>
            <a:ext cx="1145606" cy="742232"/>
            <a:chOff x="5953781" y="1504896"/>
            <a:chExt cx="1145606" cy="742232"/>
          </a:xfrm>
        </p:grpSpPr>
        <p:sp>
          <p:nvSpPr>
            <p:cNvPr id="76" name="Oval 75"/>
            <p:cNvSpPr/>
            <p:nvPr/>
          </p:nvSpPr>
          <p:spPr>
            <a:xfrm>
              <a:off x="5953781" y="2017602"/>
              <a:ext cx="250761" cy="22952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6401912" y="1504896"/>
              <a:ext cx="697475" cy="588123"/>
              <a:chOff x="5933983" y="1898722"/>
              <a:chExt cx="697475" cy="588123"/>
            </a:xfrm>
          </p:grpSpPr>
          <p:sp>
            <p:nvSpPr>
              <p:cNvPr id="75" name="Oval 74"/>
              <p:cNvSpPr/>
              <p:nvPr/>
            </p:nvSpPr>
            <p:spPr>
              <a:xfrm>
                <a:off x="5933983" y="1898722"/>
                <a:ext cx="250761" cy="22952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6070790" y="2257319"/>
                <a:ext cx="250761" cy="22952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380697" y="2200916"/>
                <a:ext cx="250761" cy="22952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175024" y="1997051"/>
                <a:ext cx="250761" cy="22952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80" name="Picture 2"/>
          <p:cNvPicPr>
            <a:picLocks noChangeAspect="1" noChangeArrowheads="1"/>
          </p:cNvPicPr>
          <p:nvPr/>
        </p:nvPicPr>
        <p:blipFill rotWithShape="1">
          <a:blip r:embed="rId9" cstate="print">
            <a:duotone>
              <a:prstClr val="black"/>
              <a:schemeClr val="accent4">
                <a:tint val="45000"/>
                <a:satMod val="400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0">
                    <a14:imgEffect>
                      <a14:backgroundRemoval t="7943" b="35807" l="0" r="21962"/>
                    </a14:imgEffect>
                    <a14:imgEffect>
                      <a14:sharpenSoften amount="2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3" r="78175" b="63722"/>
          <a:stretch/>
        </p:blipFill>
        <p:spPr bwMode="auto">
          <a:xfrm rot="10800000">
            <a:off x="8212080" y="1239215"/>
            <a:ext cx="963670" cy="79847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2" name="TextBox 81"/>
          <p:cNvSpPr txBox="1"/>
          <p:nvPr/>
        </p:nvSpPr>
        <p:spPr>
          <a:xfrm rot="19515035">
            <a:off x="4282760" y="2666772"/>
            <a:ext cx="1868290" cy="461665"/>
          </a:xfrm>
          <a:prstGeom prst="rect">
            <a:avLst/>
          </a:prstGeom>
          <a:solidFill>
            <a:schemeClr val="bg1"/>
          </a:solidFill>
        </p:spPr>
        <p:txBody>
          <a:bodyPr wrap="square" rtlCol="0">
            <a:spAutoFit/>
          </a:bodyPr>
          <a:lstStyle/>
          <a:p>
            <a:r>
              <a:rPr lang="en-US" sz="1200" dirty="0" smtClean="0"/>
              <a:t>Gathering, coding, categorizing, analyzing</a:t>
            </a:r>
            <a:endParaRPr lang="en-US" sz="1200" dirty="0"/>
          </a:p>
        </p:txBody>
      </p:sp>
      <p:grpSp>
        <p:nvGrpSpPr>
          <p:cNvPr id="83" name="Group 82"/>
          <p:cNvGrpSpPr/>
          <p:nvPr/>
        </p:nvGrpSpPr>
        <p:grpSpPr>
          <a:xfrm>
            <a:off x="3491725" y="3090441"/>
            <a:ext cx="1512773" cy="1226916"/>
            <a:chOff x="3491725" y="3090441"/>
            <a:chExt cx="1512773" cy="1226916"/>
          </a:xfrm>
        </p:grpSpPr>
        <p:sp>
          <p:nvSpPr>
            <p:cNvPr id="84" name="Freeform 83"/>
            <p:cNvSpPr/>
            <p:nvPr/>
          </p:nvSpPr>
          <p:spPr>
            <a:xfrm>
              <a:off x="3819646" y="3090441"/>
              <a:ext cx="673433" cy="1226916"/>
            </a:xfrm>
            <a:custGeom>
              <a:avLst/>
              <a:gdLst>
                <a:gd name="connsiteX0" fmla="*/ 127321 w 673433"/>
                <a:gd name="connsiteY0" fmla="*/ 659756 h 1226916"/>
                <a:gd name="connsiteX1" fmla="*/ 150470 w 673433"/>
                <a:gd name="connsiteY1" fmla="*/ 601883 h 1226916"/>
                <a:gd name="connsiteX2" fmla="*/ 162045 w 673433"/>
                <a:gd name="connsiteY2" fmla="*/ 567159 h 1226916"/>
                <a:gd name="connsiteX3" fmla="*/ 185195 w 673433"/>
                <a:gd name="connsiteY3" fmla="*/ 358815 h 1226916"/>
                <a:gd name="connsiteX4" fmla="*/ 173620 w 673433"/>
                <a:gd name="connsiteY4" fmla="*/ 289367 h 1226916"/>
                <a:gd name="connsiteX5" fmla="*/ 127321 w 673433"/>
                <a:gd name="connsiteY5" fmla="*/ 231493 h 1226916"/>
                <a:gd name="connsiteX6" fmla="*/ 138896 w 673433"/>
                <a:gd name="connsiteY6" fmla="*/ 115746 h 1226916"/>
                <a:gd name="connsiteX7" fmla="*/ 173620 w 673433"/>
                <a:gd name="connsiteY7" fmla="*/ 104172 h 1226916"/>
                <a:gd name="connsiteX8" fmla="*/ 196769 w 673433"/>
                <a:gd name="connsiteY8" fmla="*/ 81022 h 1226916"/>
                <a:gd name="connsiteX9" fmla="*/ 266217 w 673433"/>
                <a:gd name="connsiteY9" fmla="*/ 57873 h 1226916"/>
                <a:gd name="connsiteX10" fmla="*/ 347240 w 673433"/>
                <a:gd name="connsiteY10" fmla="*/ 0 h 1226916"/>
                <a:gd name="connsiteX11" fmla="*/ 416688 w 673433"/>
                <a:gd name="connsiteY11" fmla="*/ 150470 h 1226916"/>
                <a:gd name="connsiteX12" fmla="*/ 486136 w 673433"/>
                <a:gd name="connsiteY12" fmla="*/ 173620 h 1226916"/>
                <a:gd name="connsiteX13" fmla="*/ 520860 w 673433"/>
                <a:gd name="connsiteY13" fmla="*/ 185194 h 1226916"/>
                <a:gd name="connsiteX14" fmla="*/ 636607 w 673433"/>
                <a:gd name="connsiteY14" fmla="*/ 173620 h 1226916"/>
                <a:gd name="connsiteX15" fmla="*/ 671331 w 673433"/>
                <a:gd name="connsiteY15" fmla="*/ 185194 h 1226916"/>
                <a:gd name="connsiteX16" fmla="*/ 659757 w 673433"/>
                <a:gd name="connsiteY16" fmla="*/ 324091 h 1226916"/>
                <a:gd name="connsiteX17" fmla="*/ 648182 w 673433"/>
                <a:gd name="connsiteY17" fmla="*/ 358815 h 1226916"/>
                <a:gd name="connsiteX18" fmla="*/ 625032 w 673433"/>
                <a:gd name="connsiteY18" fmla="*/ 381964 h 1226916"/>
                <a:gd name="connsiteX19" fmla="*/ 578734 w 673433"/>
                <a:gd name="connsiteY19" fmla="*/ 474562 h 1226916"/>
                <a:gd name="connsiteX20" fmla="*/ 590308 w 673433"/>
                <a:gd name="connsiteY20" fmla="*/ 601883 h 1226916"/>
                <a:gd name="connsiteX21" fmla="*/ 625032 w 673433"/>
                <a:gd name="connsiteY21" fmla="*/ 671331 h 1226916"/>
                <a:gd name="connsiteX22" fmla="*/ 636607 w 673433"/>
                <a:gd name="connsiteY22" fmla="*/ 706055 h 1226916"/>
                <a:gd name="connsiteX23" fmla="*/ 625032 w 673433"/>
                <a:gd name="connsiteY23" fmla="*/ 775503 h 1226916"/>
                <a:gd name="connsiteX24" fmla="*/ 613458 w 673433"/>
                <a:gd name="connsiteY24" fmla="*/ 810227 h 1226916"/>
                <a:gd name="connsiteX25" fmla="*/ 544010 w 673433"/>
                <a:gd name="connsiteY25" fmla="*/ 833377 h 1226916"/>
                <a:gd name="connsiteX26" fmla="*/ 509286 w 673433"/>
                <a:gd name="connsiteY26" fmla="*/ 844951 h 1226916"/>
                <a:gd name="connsiteX27" fmla="*/ 474562 w 673433"/>
                <a:gd name="connsiteY27" fmla="*/ 902825 h 1226916"/>
                <a:gd name="connsiteX28" fmla="*/ 497711 w 673433"/>
                <a:gd name="connsiteY28" fmla="*/ 995422 h 1226916"/>
                <a:gd name="connsiteX29" fmla="*/ 486136 w 673433"/>
                <a:gd name="connsiteY29" fmla="*/ 1180617 h 1226916"/>
                <a:gd name="connsiteX30" fmla="*/ 474562 w 673433"/>
                <a:gd name="connsiteY30" fmla="*/ 1215341 h 1226916"/>
                <a:gd name="connsiteX31" fmla="*/ 416688 w 673433"/>
                <a:gd name="connsiteY31" fmla="*/ 1203767 h 1226916"/>
                <a:gd name="connsiteX32" fmla="*/ 289367 w 673433"/>
                <a:gd name="connsiteY32" fmla="*/ 1169043 h 1226916"/>
                <a:gd name="connsiteX33" fmla="*/ 150470 w 673433"/>
                <a:gd name="connsiteY33" fmla="*/ 1180617 h 1226916"/>
                <a:gd name="connsiteX34" fmla="*/ 81022 w 673433"/>
                <a:gd name="connsiteY34" fmla="*/ 1215341 h 1226916"/>
                <a:gd name="connsiteX35" fmla="*/ 46298 w 673433"/>
                <a:gd name="connsiteY35" fmla="*/ 1226916 h 1226916"/>
                <a:gd name="connsiteX36" fmla="*/ 11574 w 673433"/>
                <a:gd name="connsiteY36" fmla="*/ 1215341 h 1226916"/>
                <a:gd name="connsiteX37" fmla="*/ 34724 w 673433"/>
                <a:gd name="connsiteY37" fmla="*/ 1064870 h 1226916"/>
                <a:gd name="connsiteX38" fmla="*/ 57873 w 673433"/>
                <a:gd name="connsiteY38" fmla="*/ 1030146 h 1226916"/>
                <a:gd name="connsiteX39" fmla="*/ 34724 w 673433"/>
                <a:gd name="connsiteY39" fmla="*/ 925974 h 1226916"/>
                <a:gd name="connsiteX40" fmla="*/ 23149 w 673433"/>
                <a:gd name="connsiteY40" fmla="*/ 891250 h 1226916"/>
                <a:gd name="connsiteX41" fmla="*/ 0 w 673433"/>
                <a:gd name="connsiteY41" fmla="*/ 856526 h 1226916"/>
                <a:gd name="connsiteX42" fmla="*/ 11574 w 673433"/>
                <a:gd name="connsiteY42" fmla="*/ 752354 h 1226916"/>
                <a:gd name="connsiteX43" fmla="*/ 57873 w 673433"/>
                <a:gd name="connsiteY43" fmla="*/ 740779 h 1226916"/>
                <a:gd name="connsiteX44" fmla="*/ 150470 w 673433"/>
                <a:gd name="connsiteY44" fmla="*/ 717630 h 1226916"/>
                <a:gd name="connsiteX45" fmla="*/ 127321 w 673433"/>
                <a:gd name="connsiteY45" fmla="*/ 659756 h 122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73433" h="1226916">
                  <a:moveTo>
                    <a:pt x="127321" y="659756"/>
                  </a:moveTo>
                  <a:cubicBezTo>
                    <a:pt x="127321" y="640465"/>
                    <a:pt x="143175" y="621337"/>
                    <a:pt x="150470" y="601883"/>
                  </a:cubicBezTo>
                  <a:cubicBezTo>
                    <a:pt x="154754" y="590459"/>
                    <a:pt x="160698" y="579285"/>
                    <a:pt x="162045" y="567159"/>
                  </a:cubicBezTo>
                  <a:cubicBezTo>
                    <a:pt x="186818" y="344206"/>
                    <a:pt x="152672" y="456381"/>
                    <a:pt x="185195" y="358815"/>
                  </a:cubicBezTo>
                  <a:cubicBezTo>
                    <a:pt x="181337" y="335666"/>
                    <a:pt x="181042" y="311631"/>
                    <a:pt x="173620" y="289367"/>
                  </a:cubicBezTo>
                  <a:cubicBezTo>
                    <a:pt x="166320" y="267467"/>
                    <a:pt x="143124" y="247297"/>
                    <a:pt x="127321" y="231493"/>
                  </a:cubicBezTo>
                  <a:cubicBezTo>
                    <a:pt x="131179" y="192911"/>
                    <a:pt x="125645" y="152186"/>
                    <a:pt x="138896" y="115746"/>
                  </a:cubicBezTo>
                  <a:cubicBezTo>
                    <a:pt x="143066" y="104280"/>
                    <a:pt x="163158" y="110449"/>
                    <a:pt x="173620" y="104172"/>
                  </a:cubicBezTo>
                  <a:cubicBezTo>
                    <a:pt x="182978" y="98557"/>
                    <a:pt x="187008" y="85902"/>
                    <a:pt x="196769" y="81022"/>
                  </a:cubicBezTo>
                  <a:cubicBezTo>
                    <a:pt x="218594" y="70109"/>
                    <a:pt x="266217" y="57873"/>
                    <a:pt x="266217" y="57873"/>
                  </a:cubicBezTo>
                  <a:cubicBezTo>
                    <a:pt x="321143" y="2947"/>
                    <a:pt x="291810" y="18475"/>
                    <a:pt x="347240" y="0"/>
                  </a:cubicBezTo>
                  <a:cubicBezTo>
                    <a:pt x="481742" y="26899"/>
                    <a:pt x="330100" y="-22706"/>
                    <a:pt x="416688" y="150470"/>
                  </a:cubicBezTo>
                  <a:cubicBezTo>
                    <a:pt x="427601" y="172295"/>
                    <a:pt x="462987" y="165904"/>
                    <a:pt x="486136" y="173620"/>
                  </a:cubicBezTo>
                  <a:lnTo>
                    <a:pt x="520860" y="185194"/>
                  </a:lnTo>
                  <a:cubicBezTo>
                    <a:pt x="559442" y="181336"/>
                    <a:pt x="597832" y="173620"/>
                    <a:pt x="636607" y="173620"/>
                  </a:cubicBezTo>
                  <a:cubicBezTo>
                    <a:pt x="648808" y="173620"/>
                    <a:pt x="669476" y="173135"/>
                    <a:pt x="671331" y="185194"/>
                  </a:cubicBezTo>
                  <a:cubicBezTo>
                    <a:pt x="678396" y="231113"/>
                    <a:pt x="665897" y="278039"/>
                    <a:pt x="659757" y="324091"/>
                  </a:cubicBezTo>
                  <a:cubicBezTo>
                    <a:pt x="658145" y="336185"/>
                    <a:pt x="654459" y="348353"/>
                    <a:pt x="648182" y="358815"/>
                  </a:cubicBezTo>
                  <a:cubicBezTo>
                    <a:pt x="642567" y="368173"/>
                    <a:pt x="632749" y="374248"/>
                    <a:pt x="625032" y="381964"/>
                  </a:cubicBezTo>
                  <a:cubicBezTo>
                    <a:pt x="598432" y="461765"/>
                    <a:pt x="619137" y="434157"/>
                    <a:pt x="578734" y="474562"/>
                  </a:cubicBezTo>
                  <a:cubicBezTo>
                    <a:pt x="582592" y="517002"/>
                    <a:pt x="584281" y="559696"/>
                    <a:pt x="590308" y="601883"/>
                  </a:cubicBezTo>
                  <a:cubicBezTo>
                    <a:pt x="596126" y="642611"/>
                    <a:pt x="606695" y="634656"/>
                    <a:pt x="625032" y="671331"/>
                  </a:cubicBezTo>
                  <a:cubicBezTo>
                    <a:pt x="630488" y="682244"/>
                    <a:pt x="632749" y="694480"/>
                    <a:pt x="636607" y="706055"/>
                  </a:cubicBezTo>
                  <a:cubicBezTo>
                    <a:pt x="632749" y="729204"/>
                    <a:pt x="630123" y="752593"/>
                    <a:pt x="625032" y="775503"/>
                  </a:cubicBezTo>
                  <a:cubicBezTo>
                    <a:pt x="622385" y="787413"/>
                    <a:pt x="623386" y="803135"/>
                    <a:pt x="613458" y="810227"/>
                  </a:cubicBezTo>
                  <a:cubicBezTo>
                    <a:pt x="593602" y="824410"/>
                    <a:pt x="567159" y="825661"/>
                    <a:pt x="544010" y="833377"/>
                  </a:cubicBezTo>
                  <a:lnTo>
                    <a:pt x="509286" y="844951"/>
                  </a:lnTo>
                  <a:cubicBezTo>
                    <a:pt x="493188" y="861049"/>
                    <a:pt x="472058" y="875277"/>
                    <a:pt x="474562" y="902825"/>
                  </a:cubicBezTo>
                  <a:cubicBezTo>
                    <a:pt x="477443" y="934510"/>
                    <a:pt x="497711" y="995422"/>
                    <a:pt x="497711" y="995422"/>
                  </a:cubicBezTo>
                  <a:cubicBezTo>
                    <a:pt x="493853" y="1057154"/>
                    <a:pt x="492611" y="1119105"/>
                    <a:pt x="486136" y="1180617"/>
                  </a:cubicBezTo>
                  <a:cubicBezTo>
                    <a:pt x="484859" y="1192751"/>
                    <a:pt x="486137" y="1211483"/>
                    <a:pt x="474562" y="1215341"/>
                  </a:cubicBezTo>
                  <a:cubicBezTo>
                    <a:pt x="455898" y="1221562"/>
                    <a:pt x="435668" y="1208943"/>
                    <a:pt x="416688" y="1203767"/>
                  </a:cubicBezTo>
                  <a:cubicBezTo>
                    <a:pt x="255146" y="1159710"/>
                    <a:pt x="430369" y="1197242"/>
                    <a:pt x="289367" y="1169043"/>
                  </a:cubicBezTo>
                  <a:cubicBezTo>
                    <a:pt x="243068" y="1172901"/>
                    <a:pt x="196522" y="1174477"/>
                    <a:pt x="150470" y="1180617"/>
                  </a:cubicBezTo>
                  <a:cubicBezTo>
                    <a:pt x="110800" y="1185906"/>
                    <a:pt x="116490" y="1197607"/>
                    <a:pt x="81022" y="1215341"/>
                  </a:cubicBezTo>
                  <a:cubicBezTo>
                    <a:pt x="70109" y="1220797"/>
                    <a:pt x="57873" y="1223058"/>
                    <a:pt x="46298" y="1226916"/>
                  </a:cubicBezTo>
                  <a:cubicBezTo>
                    <a:pt x="34723" y="1223058"/>
                    <a:pt x="13757" y="1227345"/>
                    <a:pt x="11574" y="1215341"/>
                  </a:cubicBezTo>
                  <a:cubicBezTo>
                    <a:pt x="8033" y="1195863"/>
                    <a:pt x="16026" y="1102267"/>
                    <a:pt x="34724" y="1064870"/>
                  </a:cubicBezTo>
                  <a:cubicBezTo>
                    <a:pt x="40945" y="1052428"/>
                    <a:pt x="50157" y="1041721"/>
                    <a:pt x="57873" y="1030146"/>
                  </a:cubicBezTo>
                  <a:cubicBezTo>
                    <a:pt x="50157" y="995422"/>
                    <a:pt x="43351" y="960483"/>
                    <a:pt x="34724" y="925974"/>
                  </a:cubicBezTo>
                  <a:cubicBezTo>
                    <a:pt x="31765" y="914137"/>
                    <a:pt x="28605" y="902163"/>
                    <a:pt x="23149" y="891250"/>
                  </a:cubicBezTo>
                  <a:cubicBezTo>
                    <a:pt x="16928" y="878808"/>
                    <a:pt x="7716" y="868101"/>
                    <a:pt x="0" y="856526"/>
                  </a:cubicBezTo>
                  <a:cubicBezTo>
                    <a:pt x="3858" y="821802"/>
                    <a:pt x="-4050" y="783603"/>
                    <a:pt x="11574" y="752354"/>
                  </a:cubicBezTo>
                  <a:cubicBezTo>
                    <a:pt x="18688" y="738125"/>
                    <a:pt x="42577" y="745149"/>
                    <a:pt x="57873" y="740779"/>
                  </a:cubicBezTo>
                  <a:cubicBezTo>
                    <a:pt x="140916" y="717053"/>
                    <a:pt x="32815" y="741162"/>
                    <a:pt x="150470" y="717630"/>
                  </a:cubicBezTo>
                  <a:cubicBezTo>
                    <a:pt x="162679" y="644376"/>
                    <a:pt x="127321" y="679047"/>
                    <a:pt x="127321" y="659756"/>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rot="19120382">
              <a:off x="3491725" y="3458985"/>
              <a:ext cx="1512773" cy="369332"/>
            </a:xfrm>
            <a:prstGeom prst="rect">
              <a:avLst/>
            </a:prstGeom>
            <a:noFill/>
          </p:spPr>
          <p:txBody>
            <a:bodyPr wrap="square" rtlCol="0">
              <a:spAutoFit/>
            </a:bodyPr>
            <a:lstStyle/>
            <a:p>
              <a:r>
                <a:rPr lang="en-US" sz="1800" dirty="0" smtClean="0"/>
                <a:t>situating</a:t>
              </a:r>
              <a:endParaRPr lang="en-US" sz="1800" dirty="0"/>
            </a:p>
          </p:txBody>
        </p:sp>
      </p:grpSp>
      <p:sp>
        <p:nvSpPr>
          <p:cNvPr id="89" name="Right Arrow 88"/>
          <p:cNvSpPr/>
          <p:nvPr/>
        </p:nvSpPr>
        <p:spPr>
          <a:xfrm>
            <a:off x="6827441" y="1453788"/>
            <a:ext cx="933162" cy="380579"/>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7660428" y="1453788"/>
            <a:ext cx="1523058" cy="369332"/>
          </a:xfrm>
          <a:prstGeom prst="rect">
            <a:avLst/>
          </a:prstGeom>
          <a:noFill/>
        </p:spPr>
        <p:txBody>
          <a:bodyPr wrap="square" rtlCol="0">
            <a:spAutoFit/>
          </a:bodyPr>
          <a:lstStyle/>
          <a:p>
            <a:pPr algn="ctr"/>
            <a:r>
              <a:rPr lang="en-US" sz="1800" dirty="0" smtClean="0"/>
              <a:t>synthesizing</a:t>
            </a:r>
            <a:endParaRPr lang="en-US" sz="1800" dirty="0"/>
          </a:p>
        </p:txBody>
      </p:sp>
      <p:sp>
        <p:nvSpPr>
          <p:cNvPr id="91" name="Right Arrow 90"/>
          <p:cNvSpPr/>
          <p:nvPr/>
        </p:nvSpPr>
        <p:spPr>
          <a:xfrm rot="7969522">
            <a:off x="7564080" y="2483944"/>
            <a:ext cx="890206" cy="371815"/>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7686333" y="2498602"/>
            <a:ext cx="1206175" cy="307777"/>
          </a:xfrm>
          <a:prstGeom prst="rect">
            <a:avLst/>
          </a:prstGeom>
          <a:noFill/>
        </p:spPr>
        <p:txBody>
          <a:bodyPr wrap="square" rtlCol="0">
            <a:spAutoFit/>
          </a:bodyPr>
          <a:lstStyle/>
          <a:p>
            <a:r>
              <a:rPr lang="en-US" sz="1400" b="1" dirty="0" smtClean="0"/>
              <a:t>connecting</a:t>
            </a:r>
            <a:endParaRPr lang="en-US" sz="1400" b="1" dirty="0"/>
          </a:p>
        </p:txBody>
      </p:sp>
      <p:sp>
        <p:nvSpPr>
          <p:cNvPr id="94" name="TextBox 93"/>
          <p:cNvSpPr txBox="1"/>
          <p:nvPr/>
        </p:nvSpPr>
        <p:spPr>
          <a:xfrm>
            <a:off x="7061704" y="1953412"/>
            <a:ext cx="1206175" cy="307777"/>
          </a:xfrm>
          <a:prstGeom prst="rect">
            <a:avLst/>
          </a:prstGeom>
          <a:noFill/>
        </p:spPr>
        <p:txBody>
          <a:bodyPr wrap="square" rtlCol="0">
            <a:spAutoFit/>
          </a:bodyPr>
          <a:lstStyle/>
          <a:p>
            <a:r>
              <a:rPr lang="en-US" sz="1400" b="1" dirty="0"/>
              <a:t>E</a:t>
            </a:r>
            <a:r>
              <a:rPr lang="en-US" sz="1400" b="1" dirty="0" smtClean="0"/>
              <a:t>valuating</a:t>
            </a:r>
            <a:endParaRPr lang="en-US" sz="1400" b="1" dirty="0"/>
          </a:p>
        </p:txBody>
      </p:sp>
      <p:sp>
        <p:nvSpPr>
          <p:cNvPr id="95" name="Oval 94"/>
          <p:cNvSpPr/>
          <p:nvPr/>
        </p:nvSpPr>
        <p:spPr>
          <a:xfrm>
            <a:off x="6235693" y="1874149"/>
            <a:ext cx="2831313" cy="35833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4100061" y="1909249"/>
            <a:ext cx="1206175" cy="307777"/>
          </a:xfrm>
          <a:prstGeom prst="rect">
            <a:avLst/>
          </a:prstGeom>
          <a:noFill/>
        </p:spPr>
        <p:txBody>
          <a:bodyPr wrap="square" rtlCol="0">
            <a:spAutoFit/>
          </a:bodyPr>
          <a:lstStyle/>
          <a:p>
            <a:r>
              <a:rPr lang="en-US" sz="1400" b="1" dirty="0"/>
              <a:t>E</a:t>
            </a:r>
            <a:r>
              <a:rPr lang="en-US" sz="1400" b="1" dirty="0" smtClean="0"/>
              <a:t>valuating</a:t>
            </a:r>
            <a:endParaRPr lang="en-US" sz="14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38441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down)">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down)">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8"/>
                                        </p:tgtEl>
                                        <p:attrNameLst>
                                          <p:attrName>style.visibility</p:attrName>
                                        </p:attrNameLst>
                                      </p:cBhvr>
                                      <p:to>
                                        <p:strVal val="visible"/>
                                      </p:to>
                                    </p:set>
                                    <p:anim calcmode="lin" valueType="num">
                                      <p:cBhvr additive="base">
                                        <p:cTn id="46" dur="500" fill="hold"/>
                                        <p:tgtEl>
                                          <p:spTgt spid="98"/>
                                        </p:tgtEl>
                                        <p:attrNameLst>
                                          <p:attrName>ppt_x</p:attrName>
                                        </p:attrNameLst>
                                      </p:cBhvr>
                                      <p:tavLst>
                                        <p:tav tm="0">
                                          <p:val>
                                            <p:strVal val="#ppt_x"/>
                                          </p:val>
                                        </p:tav>
                                        <p:tav tm="100000">
                                          <p:val>
                                            <p:strVal val="#ppt_x"/>
                                          </p:val>
                                        </p:tav>
                                      </p:tavLst>
                                    </p:anim>
                                    <p:anim calcmode="lin" valueType="num">
                                      <p:cBhvr additive="base">
                                        <p:cTn id="47"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8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2000"/>
                                        <p:tgtEl>
                                          <p:spTgt spid="60"/>
                                        </p:tgtEl>
                                      </p:cBhvr>
                                    </p:animEffect>
                                    <p:anim calcmode="lin" valueType="num">
                                      <p:cBhvr>
                                        <p:cTn id="57" dur="2000" fill="hold"/>
                                        <p:tgtEl>
                                          <p:spTgt spid="60"/>
                                        </p:tgtEl>
                                        <p:attrNameLst>
                                          <p:attrName>ppt_w</p:attrName>
                                        </p:attrNameLst>
                                      </p:cBhvr>
                                      <p:tavLst>
                                        <p:tav tm="0" fmla="#ppt_w*sin(2.5*pi*$)">
                                          <p:val>
                                            <p:fltVal val="0"/>
                                          </p:val>
                                        </p:tav>
                                        <p:tav tm="100000">
                                          <p:val>
                                            <p:fltVal val="1"/>
                                          </p:val>
                                        </p:tav>
                                      </p:tavLst>
                                    </p:anim>
                                    <p:anim calcmode="lin" valueType="num">
                                      <p:cBhvr>
                                        <p:cTn id="58" dur="2000" fill="hold"/>
                                        <p:tgtEl>
                                          <p:spTgt spid="60"/>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96"/>
                                        </p:tgtEl>
                                        <p:attrNameLst>
                                          <p:attrName>style.visibility</p:attrName>
                                        </p:attrNameLst>
                                      </p:cBhvr>
                                      <p:to>
                                        <p:strVal val="visible"/>
                                      </p:to>
                                    </p:set>
                                    <p:anim calcmode="lin" valueType="num">
                                      <p:cBhvr additive="base">
                                        <p:cTn id="68" dur="500" fill="hold"/>
                                        <p:tgtEl>
                                          <p:spTgt spid="96"/>
                                        </p:tgtEl>
                                        <p:attrNameLst>
                                          <p:attrName>ppt_x</p:attrName>
                                        </p:attrNameLst>
                                      </p:cBhvr>
                                      <p:tavLst>
                                        <p:tav tm="0">
                                          <p:val>
                                            <p:strVal val="#ppt_x"/>
                                          </p:val>
                                        </p:tav>
                                        <p:tav tm="100000">
                                          <p:val>
                                            <p:strVal val="#ppt_x"/>
                                          </p:val>
                                        </p:tav>
                                      </p:tavLst>
                                    </p:anim>
                                    <p:anim calcmode="lin" valueType="num">
                                      <p:cBhvr additive="base">
                                        <p:cTn id="69"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additive="base">
                                        <p:cTn id="74" dur="500" fill="hold"/>
                                        <p:tgtEl>
                                          <p:spTgt spid="34"/>
                                        </p:tgtEl>
                                        <p:attrNameLst>
                                          <p:attrName>ppt_x</p:attrName>
                                        </p:attrNameLst>
                                      </p:cBhvr>
                                      <p:tavLst>
                                        <p:tav tm="0">
                                          <p:val>
                                            <p:strVal val="#ppt_x"/>
                                          </p:val>
                                        </p:tav>
                                        <p:tav tm="100000">
                                          <p:val>
                                            <p:strVal val="#ppt_x"/>
                                          </p:val>
                                        </p:tav>
                                      </p:tavLst>
                                    </p:anim>
                                    <p:anim calcmode="lin" valueType="num">
                                      <p:cBhvr additive="base">
                                        <p:cTn id="7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100"/>
                                        </p:tgtEl>
                                        <p:attrNameLst>
                                          <p:attrName>style.visibility</p:attrName>
                                        </p:attrNameLst>
                                      </p:cBhvr>
                                      <p:to>
                                        <p:strVal val="visible"/>
                                      </p:to>
                                    </p:set>
                                    <p:anim calcmode="lin" valueType="num">
                                      <p:cBhvr additive="base">
                                        <p:cTn id="80" dur="500" fill="hold"/>
                                        <p:tgtEl>
                                          <p:spTgt spid="100"/>
                                        </p:tgtEl>
                                        <p:attrNameLst>
                                          <p:attrName>ppt_x</p:attrName>
                                        </p:attrNameLst>
                                      </p:cBhvr>
                                      <p:tavLst>
                                        <p:tav tm="0">
                                          <p:val>
                                            <p:strVal val="#ppt_x"/>
                                          </p:val>
                                        </p:tav>
                                        <p:tav tm="100000">
                                          <p:val>
                                            <p:strVal val="#ppt_x"/>
                                          </p:val>
                                        </p:tav>
                                      </p:tavLst>
                                    </p:anim>
                                    <p:anim calcmode="lin" valueType="num">
                                      <p:cBhvr additive="base">
                                        <p:cTn id="81"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104"/>
                                        </p:tgtEl>
                                        <p:attrNameLst>
                                          <p:attrName>style.visibility</p:attrName>
                                        </p:attrNameLst>
                                      </p:cBhvr>
                                      <p:to>
                                        <p:strVal val="visible"/>
                                      </p:to>
                                    </p:set>
                                    <p:anim calcmode="lin" valueType="num">
                                      <p:cBhvr additive="base">
                                        <p:cTn id="86" dur="500" fill="hold"/>
                                        <p:tgtEl>
                                          <p:spTgt spid="104"/>
                                        </p:tgtEl>
                                        <p:attrNameLst>
                                          <p:attrName>ppt_x</p:attrName>
                                        </p:attrNameLst>
                                      </p:cBhvr>
                                      <p:tavLst>
                                        <p:tav tm="0">
                                          <p:val>
                                            <p:strVal val="#ppt_x"/>
                                          </p:val>
                                        </p:tav>
                                        <p:tav tm="100000">
                                          <p:val>
                                            <p:strVal val="#ppt_x"/>
                                          </p:val>
                                        </p:tav>
                                      </p:tavLst>
                                    </p:anim>
                                    <p:anim calcmode="lin" valueType="num">
                                      <p:cBhvr additive="base">
                                        <p:cTn id="87"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101"/>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82"/>
                                        </p:tgtEl>
                                        <p:attrNameLst>
                                          <p:attrName>style.visibility</p:attrName>
                                        </p:attrNameLst>
                                      </p:cBhvr>
                                      <p:to>
                                        <p:strVal val="visible"/>
                                      </p:to>
                                    </p:set>
                                    <p:animEffect transition="in" filter="wipe(down)">
                                      <p:cBhvr>
                                        <p:cTn id="96" dur="500"/>
                                        <p:tgtEl>
                                          <p:spTgt spid="82"/>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8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90"/>
                                        </p:tgtEl>
                                        <p:attrNameLst>
                                          <p:attrName>style.visibility</p:attrName>
                                        </p:attrNameLst>
                                      </p:cBhvr>
                                      <p:to>
                                        <p:strVal val="visible"/>
                                      </p:to>
                                    </p:set>
                                    <p:animEffect transition="in" filter="wipe(down)">
                                      <p:cBhvr>
                                        <p:cTn id="112" dur="580">
                                          <p:stCondLst>
                                            <p:cond delay="0"/>
                                          </p:stCondLst>
                                        </p:cTn>
                                        <p:tgtEl>
                                          <p:spTgt spid="90"/>
                                        </p:tgtEl>
                                      </p:cBhvr>
                                    </p:animEffect>
                                    <p:anim calcmode="lin" valueType="num">
                                      <p:cBhvr>
                                        <p:cTn id="113"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118" dur="26">
                                          <p:stCondLst>
                                            <p:cond delay="650"/>
                                          </p:stCondLst>
                                        </p:cTn>
                                        <p:tgtEl>
                                          <p:spTgt spid="90"/>
                                        </p:tgtEl>
                                      </p:cBhvr>
                                      <p:to x="100000" y="60000"/>
                                    </p:animScale>
                                    <p:animScale>
                                      <p:cBhvr>
                                        <p:cTn id="119" dur="166" decel="50000">
                                          <p:stCondLst>
                                            <p:cond delay="676"/>
                                          </p:stCondLst>
                                        </p:cTn>
                                        <p:tgtEl>
                                          <p:spTgt spid="90"/>
                                        </p:tgtEl>
                                      </p:cBhvr>
                                      <p:to x="100000" y="100000"/>
                                    </p:animScale>
                                    <p:animScale>
                                      <p:cBhvr>
                                        <p:cTn id="120" dur="26">
                                          <p:stCondLst>
                                            <p:cond delay="1312"/>
                                          </p:stCondLst>
                                        </p:cTn>
                                        <p:tgtEl>
                                          <p:spTgt spid="90"/>
                                        </p:tgtEl>
                                      </p:cBhvr>
                                      <p:to x="100000" y="80000"/>
                                    </p:animScale>
                                    <p:animScale>
                                      <p:cBhvr>
                                        <p:cTn id="121" dur="166" decel="50000">
                                          <p:stCondLst>
                                            <p:cond delay="1338"/>
                                          </p:stCondLst>
                                        </p:cTn>
                                        <p:tgtEl>
                                          <p:spTgt spid="90"/>
                                        </p:tgtEl>
                                      </p:cBhvr>
                                      <p:to x="100000" y="100000"/>
                                    </p:animScale>
                                    <p:animScale>
                                      <p:cBhvr>
                                        <p:cTn id="122" dur="26">
                                          <p:stCondLst>
                                            <p:cond delay="1642"/>
                                          </p:stCondLst>
                                        </p:cTn>
                                        <p:tgtEl>
                                          <p:spTgt spid="90"/>
                                        </p:tgtEl>
                                      </p:cBhvr>
                                      <p:to x="100000" y="90000"/>
                                    </p:animScale>
                                    <p:animScale>
                                      <p:cBhvr>
                                        <p:cTn id="123" dur="166" decel="50000">
                                          <p:stCondLst>
                                            <p:cond delay="1668"/>
                                          </p:stCondLst>
                                        </p:cTn>
                                        <p:tgtEl>
                                          <p:spTgt spid="90"/>
                                        </p:tgtEl>
                                      </p:cBhvr>
                                      <p:to x="100000" y="100000"/>
                                    </p:animScale>
                                    <p:animScale>
                                      <p:cBhvr>
                                        <p:cTn id="124" dur="26">
                                          <p:stCondLst>
                                            <p:cond delay="1808"/>
                                          </p:stCondLst>
                                        </p:cTn>
                                        <p:tgtEl>
                                          <p:spTgt spid="90"/>
                                        </p:tgtEl>
                                      </p:cBhvr>
                                      <p:to x="100000" y="95000"/>
                                    </p:animScale>
                                    <p:animScale>
                                      <p:cBhvr>
                                        <p:cTn id="125" dur="166" decel="50000">
                                          <p:stCondLst>
                                            <p:cond delay="1834"/>
                                          </p:stCondLst>
                                        </p:cTn>
                                        <p:tgtEl>
                                          <p:spTgt spid="90"/>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16" presetClass="entr" presetSubtype="21" fill="hold" grpId="0" nodeType="clickEffect">
                                  <p:stCondLst>
                                    <p:cond delay="0"/>
                                  </p:stCondLst>
                                  <p:childTnLst>
                                    <p:set>
                                      <p:cBhvr>
                                        <p:cTn id="129" dur="1" fill="hold">
                                          <p:stCondLst>
                                            <p:cond delay="0"/>
                                          </p:stCondLst>
                                        </p:cTn>
                                        <p:tgtEl>
                                          <p:spTgt spid="91"/>
                                        </p:tgtEl>
                                        <p:attrNameLst>
                                          <p:attrName>style.visibility</p:attrName>
                                        </p:attrNameLst>
                                      </p:cBhvr>
                                      <p:to>
                                        <p:strVal val="visible"/>
                                      </p:to>
                                    </p:set>
                                    <p:animEffect transition="in" filter="barn(inVertical)">
                                      <p:cBhvr>
                                        <p:cTn id="130" dur="500"/>
                                        <p:tgtEl>
                                          <p:spTgt spid="91"/>
                                        </p:tgtEl>
                                      </p:cBhvr>
                                    </p:animEffect>
                                  </p:childTnLst>
                                </p:cTn>
                              </p:par>
                            </p:childTnLst>
                          </p:cTn>
                        </p:par>
                      </p:childTnLst>
                    </p:cTn>
                  </p:par>
                  <p:par>
                    <p:cTn id="131" fill="hold">
                      <p:stCondLst>
                        <p:cond delay="indefinite"/>
                      </p:stCondLst>
                      <p:childTnLst>
                        <p:par>
                          <p:cTn id="132" fill="hold">
                            <p:stCondLst>
                              <p:cond delay="0"/>
                            </p:stCondLst>
                            <p:childTnLst>
                              <p:par>
                                <p:cTn id="133" presetID="21" presetClass="entr" presetSubtype="1" fill="hold" nodeType="clickEffect">
                                  <p:stCondLst>
                                    <p:cond delay="0"/>
                                  </p:stCondLst>
                                  <p:childTnLst>
                                    <p:set>
                                      <p:cBhvr>
                                        <p:cTn id="134" dur="1" fill="hold">
                                          <p:stCondLst>
                                            <p:cond delay="0"/>
                                          </p:stCondLst>
                                        </p:cTn>
                                        <p:tgtEl>
                                          <p:spTgt spid="50"/>
                                        </p:tgtEl>
                                        <p:attrNameLst>
                                          <p:attrName>style.visibility</p:attrName>
                                        </p:attrNameLst>
                                      </p:cBhvr>
                                      <p:to>
                                        <p:strVal val="visible"/>
                                      </p:to>
                                    </p:set>
                                    <p:animEffect transition="in" filter="wheel(1)">
                                      <p:cBhvr>
                                        <p:cTn id="135" dur="2000"/>
                                        <p:tgtEl>
                                          <p:spTgt spid="50"/>
                                        </p:tgtEl>
                                      </p:cBhvr>
                                    </p:animEffect>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93"/>
                                        </p:tgtEl>
                                        <p:attrNameLst>
                                          <p:attrName>style.visibility</p:attrName>
                                        </p:attrNameLst>
                                      </p:cBhvr>
                                      <p:to>
                                        <p:strVal val="visible"/>
                                      </p:to>
                                    </p:set>
                                    <p:anim calcmode="lin" valueType="num">
                                      <p:cBhvr additive="base">
                                        <p:cTn id="140" dur="500" fill="hold"/>
                                        <p:tgtEl>
                                          <p:spTgt spid="93"/>
                                        </p:tgtEl>
                                        <p:attrNameLst>
                                          <p:attrName>ppt_x</p:attrName>
                                        </p:attrNameLst>
                                      </p:cBhvr>
                                      <p:tavLst>
                                        <p:tav tm="0">
                                          <p:val>
                                            <p:strVal val="#ppt_x"/>
                                          </p:val>
                                        </p:tav>
                                        <p:tav tm="100000">
                                          <p:val>
                                            <p:strVal val="#ppt_x"/>
                                          </p:val>
                                        </p:tav>
                                      </p:tavLst>
                                    </p:anim>
                                    <p:anim calcmode="lin" valueType="num">
                                      <p:cBhvr additive="base">
                                        <p:cTn id="141"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nodeType="clickEffect">
                                  <p:stCondLst>
                                    <p:cond delay="0"/>
                                  </p:stCondLst>
                                  <p:childTnLst>
                                    <p:set>
                                      <p:cBhvr>
                                        <p:cTn id="145" dur="1" fill="hold">
                                          <p:stCondLst>
                                            <p:cond delay="0"/>
                                          </p:stCondLst>
                                        </p:cTn>
                                        <p:tgtEl>
                                          <p:spTgt spid="36"/>
                                        </p:tgtEl>
                                        <p:attrNameLst>
                                          <p:attrName>style.visibility</p:attrName>
                                        </p:attrNameLst>
                                      </p:cBhvr>
                                      <p:to>
                                        <p:strVal val="visible"/>
                                      </p:to>
                                    </p:set>
                                    <p:animEffect transition="in" filter="fade">
                                      <p:cBhvr>
                                        <p:cTn id="146" dur="1000"/>
                                        <p:tgtEl>
                                          <p:spTgt spid="36"/>
                                        </p:tgtEl>
                                      </p:cBhvr>
                                    </p:animEffect>
                                    <p:anim calcmode="lin" valueType="num">
                                      <p:cBhvr>
                                        <p:cTn id="147" dur="1000" fill="hold"/>
                                        <p:tgtEl>
                                          <p:spTgt spid="36"/>
                                        </p:tgtEl>
                                        <p:attrNameLst>
                                          <p:attrName>ppt_x</p:attrName>
                                        </p:attrNameLst>
                                      </p:cBhvr>
                                      <p:tavLst>
                                        <p:tav tm="0">
                                          <p:val>
                                            <p:strVal val="#ppt_x"/>
                                          </p:val>
                                        </p:tav>
                                        <p:tav tm="100000">
                                          <p:val>
                                            <p:strVal val="#ppt_x"/>
                                          </p:val>
                                        </p:tav>
                                      </p:tavLst>
                                    </p:anim>
                                    <p:anim calcmode="lin" valueType="num">
                                      <p:cBhvr>
                                        <p:cTn id="14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95"/>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grpId="0" nodeType="clickEffect">
                                  <p:stCondLst>
                                    <p:cond delay="0"/>
                                  </p:stCondLst>
                                  <p:childTnLst>
                                    <p:set>
                                      <p:cBhvr>
                                        <p:cTn id="156" dur="1" fill="hold">
                                          <p:stCondLst>
                                            <p:cond delay="0"/>
                                          </p:stCondLst>
                                        </p:cTn>
                                        <p:tgtEl>
                                          <p:spTgt spid="94"/>
                                        </p:tgtEl>
                                        <p:attrNameLst>
                                          <p:attrName>style.visibility</p:attrName>
                                        </p:attrNameLst>
                                      </p:cBhvr>
                                      <p:to>
                                        <p:strVal val="visible"/>
                                      </p:to>
                                    </p:set>
                                    <p:animEffect transition="in" filter="fade">
                                      <p:cBhvr>
                                        <p:cTn id="157" dur="1000"/>
                                        <p:tgtEl>
                                          <p:spTgt spid="94"/>
                                        </p:tgtEl>
                                      </p:cBhvr>
                                    </p:animEffect>
                                    <p:anim calcmode="lin" valueType="num">
                                      <p:cBhvr>
                                        <p:cTn id="158" dur="1000" fill="hold"/>
                                        <p:tgtEl>
                                          <p:spTgt spid="94"/>
                                        </p:tgtEl>
                                        <p:attrNameLst>
                                          <p:attrName>ppt_x</p:attrName>
                                        </p:attrNameLst>
                                      </p:cBhvr>
                                      <p:tavLst>
                                        <p:tav tm="0">
                                          <p:val>
                                            <p:strVal val="#ppt_x"/>
                                          </p:val>
                                        </p:tav>
                                        <p:tav tm="100000">
                                          <p:val>
                                            <p:strVal val="#ppt_x"/>
                                          </p:val>
                                        </p:tav>
                                      </p:tavLst>
                                    </p:anim>
                                    <p:anim calcmode="lin" valueType="num">
                                      <p:cBhvr>
                                        <p:cTn id="159"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42" presetClass="entr" presetSubtype="0" fill="hold" grpId="0" nodeType="clickEffect">
                                  <p:stCondLst>
                                    <p:cond delay="0"/>
                                  </p:stCondLst>
                                  <p:childTnLst>
                                    <p:set>
                                      <p:cBhvr>
                                        <p:cTn id="163" dur="1" fill="hold">
                                          <p:stCondLst>
                                            <p:cond delay="0"/>
                                          </p:stCondLst>
                                        </p:cTn>
                                        <p:tgtEl>
                                          <p:spTgt spid="48"/>
                                        </p:tgtEl>
                                        <p:attrNameLst>
                                          <p:attrName>style.visibility</p:attrName>
                                        </p:attrNameLst>
                                      </p:cBhvr>
                                      <p:to>
                                        <p:strVal val="visible"/>
                                      </p:to>
                                    </p:set>
                                    <p:animEffect transition="in" filter="fade">
                                      <p:cBhvr>
                                        <p:cTn id="164" dur="1000"/>
                                        <p:tgtEl>
                                          <p:spTgt spid="48"/>
                                        </p:tgtEl>
                                      </p:cBhvr>
                                    </p:animEffect>
                                    <p:anim calcmode="lin" valueType="num">
                                      <p:cBhvr>
                                        <p:cTn id="165" dur="1000" fill="hold"/>
                                        <p:tgtEl>
                                          <p:spTgt spid="48"/>
                                        </p:tgtEl>
                                        <p:attrNameLst>
                                          <p:attrName>ppt_x</p:attrName>
                                        </p:attrNameLst>
                                      </p:cBhvr>
                                      <p:tavLst>
                                        <p:tav tm="0">
                                          <p:val>
                                            <p:strVal val="#ppt_x"/>
                                          </p:val>
                                        </p:tav>
                                        <p:tav tm="100000">
                                          <p:val>
                                            <p:strVal val="#ppt_x"/>
                                          </p:val>
                                        </p:tav>
                                      </p:tavLst>
                                    </p:anim>
                                    <p:anim calcmode="lin" valueType="num">
                                      <p:cBhvr>
                                        <p:cTn id="16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animBg="1"/>
      <p:bldP spid="34" grpId="0"/>
      <p:bldP spid="35" grpId="0" animBg="1"/>
      <p:bldP spid="48" grpId="0" animBg="1"/>
      <p:bldP spid="49" grpId="0"/>
      <p:bldP spid="52" grpId="0"/>
      <p:bldP spid="60" grpId="0" animBg="1"/>
      <p:bldP spid="82" grpId="0" animBg="1"/>
      <p:bldP spid="89" grpId="0" animBg="1"/>
      <p:bldP spid="90" grpId="0"/>
      <p:bldP spid="91" grpId="0" animBg="1"/>
      <p:bldP spid="93" grpId="0"/>
      <p:bldP spid="94" grpId="0"/>
      <p:bldP spid="95" grpId="0" animBg="1"/>
      <p:bldP spid="96"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5"/>
          </p:nvPr>
        </p:nvSpPr>
        <p:spPr/>
        <p:txBody>
          <a:bodyPr>
            <a:normAutofit/>
          </a:bodyPr>
          <a:lstStyle/>
          <a:p>
            <a:pPr lvl="0"/>
            <a:r>
              <a:rPr lang="en-US" sz="2400" dirty="0"/>
              <a:t>After reviewing the Power Point animation about what the body of the knowledge of the field looks like as the student interacts with it and engages in research, how would you (if at all) revise the tasks or skills it would take for a student to cross over from AP Seminar to AP Research?</a:t>
            </a:r>
          </a:p>
          <a:p>
            <a:pPr lvl="0"/>
            <a:r>
              <a:rPr lang="en-US" sz="2400" dirty="0"/>
              <a:t>Share out your revised bridge if called upon</a:t>
            </a:r>
            <a:r>
              <a:rPr lang="en-US" sz="2400" dirty="0" smtClean="0"/>
              <a:t>.</a:t>
            </a:r>
          </a:p>
          <a:p>
            <a:pPr lvl="0"/>
            <a:r>
              <a:rPr lang="en-US" sz="2400" dirty="0"/>
              <a:t>Develop a series of guiding questions to help you reflect on whether you are engaging only in debate or a review of the literature instead of situating, gathering evidence to their own question, and creating new knowledge. </a:t>
            </a:r>
          </a:p>
          <a:p>
            <a:r>
              <a:rPr lang="en-US" sz="2400" dirty="0"/>
              <a:t>Share your guiding questions with the rest of the class</a:t>
            </a:r>
          </a:p>
        </p:txBody>
      </p:sp>
      <p:sp>
        <p:nvSpPr>
          <p:cNvPr id="3" name="Title 2"/>
          <p:cNvSpPr>
            <a:spLocks noGrp="1"/>
          </p:cNvSpPr>
          <p:nvPr>
            <p:ph type="title"/>
          </p:nvPr>
        </p:nvSpPr>
        <p:spPr/>
        <p:txBody>
          <a:bodyPr/>
          <a:lstStyle/>
          <a:p>
            <a:r>
              <a:rPr lang="en-US" dirty="0" smtClean="0"/>
              <a:t>Activity I Continued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453176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5"/>
          </p:nvPr>
        </p:nvSpPr>
        <p:spPr/>
        <p:txBody>
          <a:bodyPr>
            <a:normAutofit/>
          </a:bodyPr>
          <a:lstStyle/>
          <a:p>
            <a:r>
              <a:rPr lang="en-US" sz="2400" dirty="0"/>
              <a:t>1. Look at the Academic Paper rubric (Appendix 32) rows 4-8. What is the difference in achievement with this performance task between a student who successfully completes these rows and those who go beyond</a:t>
            </a:r>
            <a:r>
              <a:rPr lang="en-US" sz="2400" dirty="0" smtClean="0"/>
              <a:t>?</a:t>
            </a:r>
            <a:endParaRPr lang="en-US" sz="2400" dirty="0"/>
          </a:p>
          <a:p>
            <a:r>
              <a:rPr lang="en-US" sz="2400" dirty="0"/>
              <a:t>2. How well will students perform on the academic paper if they engage in a debate on the pros and cons of an issue and form their own stance? Is this enough</a:t>
            </a:r>
            <a:r>
              <a:rPr lang="en-US" sz="2400" dirty="0" smtClean="0"/>
              <a:t>?</a:t>
            </a:r>
            <a:endParaRPr lang="en-US" sz="2400" dirty="0"/>
          </a:p>
          <a:p>
            <a:r>
              <a:rPr lang="en-US" sz="2400" dirty="0"/>
              <a:t>3. How will you demonstrate that the question you are asking and the knowledge or understanding that you are creating through your study is </a:t>
            </a:r>
            <a:r>
              <a:rPr lang="en-US" sz="2400" i="1" dirty="0"/>
              <a:t>new</a:t>
            </a:r>
            <a:r>
              <a:rPr lang="en-US" sz="2400" dirty="0"/>
              <a:t> and not already known?</a:t>
            </a:r>
          </a:p>
          <a:p>
            <a:endParaRPr lang="en-US" sz="2400" dirty="0"/>
          </a:p>
        </p:txBody>
      </p:sp>
      <p:sp>
        <p:nvSpPr>
          <p:cNvPr id="3" name="Title 2"/>
          <p:cNvSpPr>
            <a:spLocks noGrp="1"/>
          </p:cNvSpPr>
          <p:nvPr>
            <p:ph type="title"/>
          </p:nvPr>
        </p:nvSpPr>
        <p:spPr/>
        <p:txBody>
          <a:bodyPr/>
          <a:lstStyle/>
          <a:p>
            <a:r>
              <a:rPr lang="en-US" dirty="0" smtClean="0"/>
              <a:t>Questions for Reflection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958736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0" y="5382883"/>
            <a:ext cx="9144000" cy="1475117"/>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733" name="Picture 10" descr="AP_logo_KO.png"/>
          <p:cNvPicPr>
            <a:picLocks noChangeAspect="1"/>
          </p:cNvPicPr>
          <p:nvPr/>
        </p:nvPicPr>
        <p:blipFill>
          <a:blip r:embed="rId3"/>
          <a:srcRect/>
          <a:stretch>
            <a:fillRect/>
          </a:stretch>
        </p:blipFill>
        <p:spPr bwMode="auto">
          <a:xfrm>
            <a:off x="7859952" y="5839453"/>
            <a:ext cx="860425" cy="561975"/>
          </a:xfrm>
          <a:prstGeom prst="rect">
            <a:avLst/>
          </a:prstGeom>
          <a:noFill/>
          <a:ln w="9525">
            <a:noFill/>
            <a:miter lim="800000"/>
            <a:headEnd/>
            <a:tailEnd/>
          </a:ln>
        </p:spPr>
      </p:pic>
      <p:sp>
        <p:nvSpPr>
          <p:cNvPr id="9" name="Title 1"/>
          <p:cNvSpPr txBox="1">
            <a:spLocks/>
          </p:cNvSpPr>
          <p:nvPr/>
        </p:nvSpPr>
        <p:spPr bwMode="auto">
          <a:xfrm>
            <a:off x="171959" y="5644356"/>
            <a:ext cx="6834187" cy="842963"/>
          </a:xfrm>
          <a:prstGeom prst="rect">
            <a:avLst/>
          </a:prstGeom>
          <a:noFill/>
          <a:ln w="9525">
            <a:noFill/>
            <a:miter lim="800000"/>
            <a:headEnd/>
            <a:tailEnd/>
          </a:ln>
        </p:spPr>
        <p:txBody>
          <a:bodyPr anchor="ctr">
            <a:prstTxWarp prst="textNoShape">
              <a:avLst/>
            </a:prstTxWarp>
          </a:bodyPr>
          <a:lstStyle/>
          <a:p>
            <a:pPr defTabSz="455613" eaLnBrk="0" hangingPunct="0">
              <a:lnSpc>
                <a:spcPts val="2700"/>
              </a:lnSpc>
            </a:pPr>
            <a:r>
              <a:rPr lang="en-US" sz="3200" dirty="0" smtClean="0">
                <a:solidFill>
                  <a:schemeClr val="bg1"/>
                </a:solidFill>
                <a:latin typeface="Helvetica" pitchFamily="-123" charset="0"/>
                <a:ea typeface="Helvetica" pitchFamily="-123" charset="0"/>
                <a:cs typeface="Helvetica" pitchFamily="-123" charset="0"/>
              </a:rPr>
              <a:t>Big </a:t>
            </a:r>
            <a:r>
              <a:rPr lang="en-US" sz="3200" dirty="0">
                <a:solidFill>
                  <a:schemeClr val="bg1"/>
                </a:solidFill>
                <a:latin typeface="Helvetica" pitchFamily="-123" charset="0"/>
                <a:ea typeface="Helvetica" pitchFamily="-123" charset="0"/>
                <a:cs typeface="Helvetica" pitchFamily="-123" charset="0"/>
              </a:rPr>
              <a:t>Idea 4: Synthesize Ideas — Moving from a Literature Review to My Own Research</a:t>
            </a:r>
            <a:endParaRPr lang="en-US" sz="2800" dirty="0">
              <a:solidFill>
                <a:srgbClr val="FFFFFF"/>
              </a:solidFill>
              <a:latin typeface="Helvetica" pitchFamily="-123" charset="0"/>
              <a:ea typeface="Helvetica" pitchFamily="-123" charset="0"/>
              <a:cs typeface="Helvetica" pitchFamily="-123"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165021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5"/>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874207696"/>
              </p:ext>
            </p:extLst>
          </p:nvPr>
        </p:nvGraphicFramePr>
        <p:xfrm>
          <a:off x="273050" y="1249680"/>
          <a:ext cx="8602803" cy="5608319"/>
        </p:xfrm>
        <a:graphic>
          <a:graphicData uri="http://schemas.openxmlformats.org/drawingml/2006/table">
            <a:tbl>
              <a:tblPr firstRow="1" bandRow="1">
                <a:tableStyleId>{21E4AEA4-8DFA-4A89-87EB-49C32662AFE0}</a:tableStyleId>
              </a:tblPr>
              <a:tblGrid>
                <a:gridCol w="1600120"/>
                <a:gridCol w="2395959"/>
                <a:gridCol w="2235545"/>
                <a:gridCol w="2371179"/>
              </a:tblGrid>
              <a:tr h="370840">
                <a:tc>
                  <a:txBody>
                    <a:bodyPr/>
                    <a:lstStyle/>
                    <a:p>
                      <a:r>
                        <a:rPr lang="en-US" sz="2000" dirty="0" smtClean="0"/>
                        <a:t>Components</a:t>
                      </a:r>
                      <a:endParaRPr lang="en-US" sz="2000" dirty="0"/>
                    </a:p>
                  </a:txBody>
                  <a:tcPr/>
                </a:tc>
                <a:tc>
                  <a:txBody>
                    <a:bodyPr/>
                    <a:lstStyle/>
                    <a:p>
                      <a:r>
                        <a:rPr lang="en-US" sz="2000" dirty="0" smtClean="0"/>
                        <a:t>Persuasive Essay</a:t>
                      </a:r>
                      <a:endParaRPr lang="en-US" sz="2000" dirty="0"/>
                    </a:p>
                  </a:txBody>
                  <a:tcPr>
                    <a:lnB w="12700" cap="flat" cmpd="sng" algn="ctr">
                      <a:solidFill>
                        <a:schemeClr val="tx1"/>
                      </a:solidFill>
                      <a:prstDash val="solid"/>
                      <a:round/>
                      <a:headEnd type="none" w="med" len="med"/>
                      <a:tailEnd type="none" w="med" len="med"/>
                    </a:lnB>
                  </a:tcPr>
                </a:tc>
                <a:tc>
                  <a:txBody>
                    <a:bodyPr/>
                    <a:lstStyle/>
                    <a:p>
                      <a:r>
                        <a:rPr lang="en-US" sz="2000" dirty="0" smtClean="0"/>
                        <a:t>Informative Essay</a:t>
                      </a:r>
                      <a:endParaRPr lang="en-US" sz="2000" dirty="0"/>
                    </a:p>
                  </a:txBody>
                  <a:tcPr>
                    <a:lnB w="12700" cap="flat" cmpd="sng" algn="ctr">
                      <a:solidFill>
                        <a:schemeClr val="tx1"/>
                      </a:solidFill>
                      <a:prstDash val="solid"/>
                      <a:round/>
                      <a:headEnd type="none" w="med" len="med"/>
                      <a:tailEnd type="none" w="med" len="med"/>
                    </a:lnB>
                  </a:tcPr>
                </a:tc>
                <a:tc>
                  <a:txBody>
                    <a:bodyPr/>
                    <a:lstStyle/>
                    <a:p>
                      <a:r>
                        <a:rPr lang="en-US" sz="2000" dirty="0" smtClean="0"/>
                        <a:t>English</a:t>
                      </a:r>
                      <a:r>
                        <a:rPr lang="en-US" sz="2000" baseline="0" dirty="0" smtClean="0"/>
                        <a:t> Class </a:t>
                      </a:r>
                      <a:r>
                        <a:rPr lang="en-US" sz="2000" dirty="0" smtClean="0"/>
                        <a:t>Research Report </a:t>
                      </a:r>
                      <a:endParaRPr lang="en-US" sz="2000" dirty="0"/>
                    </a:p>
                  </a:txBody>
                  <a:tcPr>
                    <a:lnB w="12700" cap="flat" cmpd="sng" algn="ctr">
                      <a:solidFill>
                        <a:schemeClr val="tx1"/>
                      </a:solidFill>
                      <a:prstDash val="solid"/>
                      <a:round/>
                      <a:headEnd type="none" w="med" len="med"/>
                      <a:tailEnd type="none" w="med" len="med"/>
                    </a:lnB>
                  </a:tcPr>
                </a:tc>
              </a:tr>
              <a:tr h="370840">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dirty="0" smtClean="0">
                          <a:solidFill>
                            <a:schemeClr val="dk1"/>
                          </a:solidFill>
                          <a:latin typeface="+mn-lt"/>
                          <a:ea typeface="+mn-ea"/>
                          <a:cs typeface="+mn-cs"/>
                        </a:rPr>
                        <a:t>Introduction</a:t>
                      </a:r>
                    </a:p>
                  </a:txBody>
                  <a:tcPr>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latin typeface="+mn-lt"/>
                          <a:ea typeface="+mn-ea"/>
                          <a:cs typeface="+mn-cs"/>
                        </a:rPr>
                        <a:t>Identify problem </a:t>
                      </a:r>
                      <a:r>
                        <a:rPr lang="en-US" sz="1600" kern="1200" baseline="0" dirty="0" smtClean="0">
                          <a:solidFill>
                            <a:schemeClr val="dk1"/>
                          </a:solidFill>
                          <a:latin typeface="+mn-lt"/>
                          <a:ea typeface="+mn-ea"/>
                          <a:cs typeface="+mn-cs"/>
                        </a:rPr>
                        <a:t> (proposition/assertion)</a:t>
                      </a:r>
                      <a:endParaRPr lang="en-US" sz="16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Introduction of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Define the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smtClean="0"/>
                        <a:t>Body</a:t>
                      </a:r>
                    </a:p>
                  </a:txBody>
                  <a:tcPr>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latin typeface="+mn-lt"/>
                          <a:ea typeface="+mn-ea"/>
                          <a:cs typeface="+mn-cs"/>
                        </a:rPr>
                        <a:t>Take a stance (pro/con) and generate claims with appropriate evidence to support your stance using a variety of appeals (logos, pathos)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latin typeface="+mn-lt"/>
                          <a:ea typeface="+mn-ea"/>
                          <a:cs typeface="+mn-cs"/>
                        </a:rPr>
                        <a:t>Address anticipated challenges to argument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latin typeface="+mn-lt"/>
                          <a:ea typeface="+mn-ea"/>
                          <a:cs typeface="+mn-cs"/>
                        </a:rPr>
                        <a:t>Summarize and organize major findings based</a:t>
                      </a:r>
                      <a:r>
                        <a:rPr lang="en-US" sz="1600" kern="1200" baseline="0" dirty="0" smtClean="0">
                          <a:solidFill>
                            <a:schemeClr val="dk1"/>
                          </a:solidFill>
                          <a:latin typeface="+mn-lt"/>
                          <a:ea typeface="+mn-ea"/>
                          <a:cs typeface="+mn-cs"/>
                        </a:rPr>
                        <a:t> on pertinent information</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latin typeface="+mn-lt"/>
                          <a:ea typeface="+mn-ea"/>
                          <a:cs typeface="+mn-cs"/>
                        </a:rPr>
                        <a:t>Contains facts and information, not personal opinion based on fact with the goal of educating audience.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t>Identify the information you need to understand the topic</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t>Select the best sources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t>Extract relevant data</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latin typeface="+mn-lt"/>
                          <a:ea typeface="+mn-ea"/>
                          <a:cs typeface="+mn-cs"/>
                        </a:rPr>
                        <a:t>Organize, synthesize, and present  information from multiple 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smtClean="0"/>
                        <a:t>Conclusion</a:t>
                      </a:r>
                    </a:p>
                  </a:txBody>
                  <a:tcPr>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Present final conclusion with the goal of “winning” by persuading your audience to accept your 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t>Make conclusion flow from the facts and synthesis presented in body of paper</a:t>
                      </a:r>
                      <a:endParaRPr lang="en-US" sz="16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t>Make conclusion (including significance) flow from the facts and synthesis presented in body of paper</a:t>
                      </a:r>
                      <a:endParaRPr lang="en-US" sz="16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Title 1"/>
          <p:cNvSpPr>
            <a:spLocks noGrp="1"/>
          </p:cNvSpPr>
          <p:nvPr>
            <p:ph type="title"/>
          </p:nvPr>
        </p:nvSpPr>
        <p:spPr/>
        <p:txBody>
          <a:bodyPr/>
          <a:lstStyle/>
          <a:p>
            <a:r>
              <a:rPr lang="en-US" dirty="0" smtClean="0"/>
              <a:t>Persuasive Essay vs. Informative Essay vs. Research Paper</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510474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5"/>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9126197"/>
              </p:ext>
            </p:extLst>
          </p:nvPr>
        </p:nvGraphicFramePr>
        <p:xfrm>
          <a:off x="0" y="1203961"/>
          <a:ext cx="9144000" cy="5337333"/>
        </p:xfrm>
        <a:graphic>
          <a:graphicData uri="http://schemas.openxmlformats.org/drawingml/2006/table">
            <a:tbl>
              <a:tblPr firstRow="1" firstCol="1" bandRow="1">
                <a:tableStyleId>{21E4AEA4-8DFA-4A89-87EB-49C32662AFE0}</a:tableStyleId>
              </a:tblPr>
              <a:tblGrid>
                <a:gridCol w="2407920"/>
                <a:gridCol w="6736080"/>
              </a:tblGrid>
              <a:tr h="365759">
                <a:tc>
                  <a:txBody>
                    <a:bodyPr/>
                    <a:lstStyle/>
                    <a:p>
                      <a:pPr marL="0" marR="0">
                        <a:lnSpc>
                          <a:spcPct val="115000"/>
                        </a:lnSpc>
                        <a:spcBef>
                          <a:spcPts val="0"/>
                        </a:spcBef>
                        <a:spcAft>
                          <a:spcPts val="0"/>
                        </a:spcAft>
                      </a:pPr>
                      <a:r>
                        <a:rPr lang="en-US" sz="1800" dirty="0">
                          <a:effectLst/>
                        </a:rPr>
                        <a:t>Required Element</a:t>
                      </a:r>
                      <a:endParaRPr lang="en-US" sz="1800" dirty="0">
                        <a:solidFill>
                          <a:srgbClr val="00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Description</a:t>
                      </a:r>
                      <a:endParaRPr lang="en-US" sz="1800" dirty="0">
                        <a:solidFill>
                          <a:srgbClr val="000000"/>
                        </a:solidFill>
                        <a:effectLst/>
                        <a:latin typeface="Calibri"/>
                        <a:ea typeface="Calibri"/>
                        <a:cs typeface="Times New Roman"/>
                      </a:endParaRPr>
                    </a:p>
                  </a:txBody>
                  <a:tcPr marL="68580" marR="68580" marT="0" marB="0"/>
                </a:tc>
              </a:tr>
              <a:tr h="1282880">
                <a:tc>
                  <a:txBody>
                    <a:bodyPr/>
                    <a:lstStyle/>
                    <a:p>
                      <a:pPr marL="0" marR="0">
                        <a:lnSpc>
                          <a:spcPct val="115000"/>
                        </a:lnSpc>
                        <a:spcBef>
                          <a:spcPts val="0"/>
                        </a:spcBef>
                        <a:spcAft>
                          <a:spcPts val="0"/>
                        </a:spcAft>
                      </a:pPr>
                      <a:r>
                        <a:rPr lang="en-US" sz="1800">
                          <a:effectLst/>
                        </a:rPr>
                        <a:t>Introduction</a:t>
                      </a:r>
                      <a:endParaRPr lang="en-US" sz="1800">
                        <a:solidFill>
                          <a:srgbClr val="000000"/>
                        </a:solidFill>
                        <a:effectLst/>
                        <a:latin typeface="Calibri"/>
                        <a:ea typeface="Calibri"/>
                        <a:cs typeface="Times New Roman"/>
                      </a:endParaRPr>
                    </a:p>
                  </a:txBody>
                  <a:tcPr marL="68580" marR="68580" marT="0" marB="0"/>
                </a:tc>
                <a:tc>
                  <a:txBody>
                    <a:bodyPr/>
                    <a:lstStyle/>
                    <a:p>
                      <a:pPr marL="285750" marR="0" indent="-285750">
                        <a:lnSpc>
                          <a:spcPct val="115000"/>
                        </a:lnSpc>
                        <a:spcBef>
                          <a:spcPts val="0"/>
                        </a:spcBef>
                        <a:spcAft>
                          <a:spcPts val="0"/>
                        </a:spcAft>
                        <a:buFont typeface="Arial" panose="020B0604020202020204" pitchFamily="34" charset="0"/>
                        <a:buChar char="•"/>
                      </a:pPr>
                      <a:r>
                        <a:rPr lang="en-US" sz="1600" dirty="0">
                          <a:effectLst/>
                        </a:rPr>
                        <a:t>Provides background and contextualizes the research question/project goal and initial student assumptions and/or hypotheses</a:t>
                      </a:r>
                      <a:r>
                        <a:rPr lang="en-US" sz="1600" dirty="0" smtClean="0">
                          <a:effectLst/>
                        </a:rPr>
                        <a:t>.</a:t>
                      </a:r>
                      <a:endParaRPr lang="en-US" sz="1600" dirty="0">
                        <a:effectLst/>
                      </a:endParaRPr>
                    </a:p>
                    <a:p>
                      <a:pPr marL="285750" marR="0" indent="-285750">
                        <a:lnSpc>
                          <a:spcPct val="115000"/>
                        </a:lnSpc>
                        <a:spcBef>
                          <a:spcPts val="0"/>
                        </a:spcBef>
                        <a:spcAft>
                          <a:spcPts val="0"/>
                        </a:spcAft>
                        <a:buFont typeface="Arial" panose="020B0604020202020204" pitchFamily="34" charset="0"/>
                        <a:buChar char="•"/>
                      </a:pPr>
                      <a:r>
                        <a:rPr lang="en-US" sz="1600" dirty="0">
                          <a:effectLst/>
                        </a:rPr>
                        <a:t>Introduces and reviews previous work in the field, synthesizing information and a range of perspectives related to the research question/project goal</a:t>
                      </a:r>
                      <a:r>
                        <a:rPr lang="en-US" sz="1600" dirty="0" smtClean="0">
                          <a:effectLst/>
                        </a:rPr>
                        <a:t>.</a:t>
                      </a:r>
                      <a:endParaRPr lang="en-US" sz="1600" dirty="0">
                        <a:effectLst/>
                      </a:endParaRPr>
                    </a:p>
                    <a:p>
                      <a:pPr marL="285750" marR="0" indent="-285750">
                        <a:lnSpc>
                          <a:spcPct val="115000"/>
                        </a:lnSpc>
                        <a:spcBef>
                          <a:spcPts val="0"/>
                        </a:spcBef>
                        <a:spcAft>
                          <a:spcPts val="0"/>
                        </a:spcAft>
                        <a:buFont typeface="Arial" panose="020B0604020202020204" pitchFamily="34" charset="0"/>
                        <a:buChar char="•"/>
                      </a:pPr>
                      <a:r>
                        <a:rPr lang="en-US" sz="1600" dirty="0">
                          <a:effectLst/>
                        </a:rPr>
                        <a:t>Identifies the gap in the current field of knowledge to be addressed.</a:t>
                      </a:r>
                      <a:endParaRPr lang="en-US" sz="1600" dirty="0">
                        <a:solidFill>
                          <a:srgbClr val="000000"/>
                        </a:solidFill>
                        <a:effectLst/>
                        <a:latin typeface="Calibri"/>
                        <a:ea typeface="Calibri"/>
                        <a:cs typeface="Times New Roman"/>
                      </a:endParaRPr>
                    </a:p>
                  </a:txBody>
                  <a:tcPr marL="68580" marR="68580" marT="0" marB="0"/>
                </a:tc>
              </a:tr>
              <a:tr h="748583">
                <a:tc>
                  <a:txBody>
                    <a:bodyPr/>
                    <a:lstStyle/>
                    <a:p>
                      <a:pPr marL="0" marR="0">
                        <a:lnSpc>
                          <a:spcPct val="115000"/>
                        </a:lnSpc>
                        <a:spcBef>
                          <a:spcPts val="0"/>
                        </a:spcBef>
                        <a:spcAft>
                          <a:spcPts val="0"/>
                        </a:spcAft>
                      </a:pPr>
                      <a:r>
                        <a:rPr lang="en-US" sz="1800">
                          <a:effectLst/>
                        </a:rPr>
                        <a:t>Method, Process, or Approach</a:t>
                      </a:r>
                      <a:endParaRPr lang="en-US" sz="1800">
                        <a:solidFill>
                          <a:srgbClr val="000000"/>
                        </a:solidFill>
                        <a:effectLst/>
                        <a:latin typeface="Calibri"/>
                        <a:ea typeface="Calibri"/>
                        <a:cs typeface="Times New Roman"/>
                      </a:endParaRPr>
                    </a:p>
                  </a:txBody>
                  <a:tcPr marL="68580" marR="68580" marT="0" marB="0"/>
                </a:tc>
                <a:tc>
                  <a:txBody>
                    <a:bodyPr/>
                    <a:lstStyle/>
                    <a:p>
                      <a:pPr marL="285750" marR="0" indent="-285750">
                        <a:lnSpc>
                          <a:spcPct val="115000"/>
                        </a:lnSpc>
                        <a:spcBef>
                          <a:spcPts val="0"/>
                        </a:spcBef>
                        <a:spcAft>
                          <a:spcPts val="0"/>
                        </a:spcAft>
                        <a:buFont typeface="Arial" panose="020B0604020202020204" pitchFamily="34" charset="0"/>
                        <a:buChar char="•"/>
                      </a:pPr>
                      <a:r>
                        <a:rPr lang="en-US" sz="1600" dirty="0">
                          <a:effectLst/>
                        </a:rPr>
                        <a:t>Explains and proves justifications for the chosen method, process, or approach. </a:t>
                      </a:r>
                      <a:endParaRPr lang="en-US" sz="1600" dirty="0">
                        <a:solidFill>
                          <a:srgbClr val="000000"/>
                        </a:solidFill>
                        <a:effectLst/>
                        <a:latin typeface="Calibri"/>
                        <a:ea typeface="Calibri"/>
                        <a:cs typeface="Times New Roman"/>
                      </a:endParaRPr>
                    </a:p>
                  </a:txBody>
                  <a:tcPr marL="68580" marR="68580" marT="0" marB="0"/>
                </a:tc>
              </a:tr>
              <a:tr h="743838">
                <a:tc>
                  <a:txBody>
                    <a:bodyPr/>
                    <a:lstStyle/>
                    <a:p>
                      <a:pPr marL="0" marR="0">
                        <a:lnSpc>
                          <a:spcPct val="115000"/>
                        </a:lnSpc>
                        <a:spcBef>
                          <a:spcPts val="0"/>
                        </a:spcBef>
                        <a:spcAft>
                          <a:spcPts val="0"/>
                        </a:spcAft>
                      </a:pPr>
                      <a:r>
                        <a:rPr lang="en-US" sz="1800">
                          <a:effectLst/>
                        </a:rPr>
                        <a:t>Results, Product, or Findings</a:t>
                      </a:r>
                      <a:endParaRPr lang="en-US" sz="1800">
                        <a:solidFill>
                          <a:srgbClr val="000000"/>
                        </a:solidFill>
                        <a:effectLst/>
                        <a:latin typeface="Calibri"/>
                        <a:ea typeface="Calibri"/>
                        <a:cs typeface="Times New Roman"/>
                      </a:endParaRPr>
                    </a:p>
                  </a:txBody>
                  <a:tcPr marL="68580" marR="68580" marT="0" marB="0"/>
                </a:tc>
                <a:tc>
                  <a:txBody>
                    <a:bodyPr/>
                    <a:lstStyle/>
                    <a:p>
                      <a:pPr marL="285750" marR="0" indent="-285750">
                        <a:lnSpc>
                          <a:spcPct val="115000"/>
                        </a:lnSpc>
                        <a:spcBef>
                          <a:spcPts val="0"/>
                        </a:spcBef>
                        <a:spcAft>
                          <a:spcPts val="0"/>
                        </a:spcAft>
                        <a:buFont typeface="Arial" panose="020B0604020202020204" pitchFamily="34" charset="0"/>
                        <a:buChar char="•"/>
                      </a:pPr>
                      <a:r>
                        <a:rPr lang="en-US" sz="1600" dirty="0">
                          <a:effectLst/>
                        </a:rPr>
                        <a:t>Presents the findings, evidence, results, or product.</a:t>
                      </a:r>
                      <a:endParaRPr lang="en-US" sz="1600" dirty="0">
                        <a:solidFill>
                          <a:srgbClr val="000000"/>
                        </a:solidFill>
                        <a:effectLst/>
                        <a:latin typeface="Calibri"/>
                        <a:ea typeface="Calibri"/>
                        <a:cs typeface="Times New Roman"/>
                      </a:endParaRPr>
                    </a:p>
                  </a:txBody>
                  <a:tcPr marL="68580" marR="68580" marT="0" marB="0"/>
                </a:tc>
              </a:tr>
              <a:tr h="865944">
                <a:tc>
                  <a:txBody>
                    <a:bodyPr/>
                    <a:lstStyle/>
                    <a:p>
                      <a:pPr marL="0" marR="0">
                        <a:lnSpc>
                          <a:spcPct val="115000"/>
                        </a:lnSpc>
                        <a:spcBef>
                          <a:spcPts val="0"/>
                        </a:spcBef>
                        <a:spcAft>
                          <a:spcPts val="0"/>
                        </a:spcAft>
                      </a:pPr>
                      <a:r>
                        <a:rPr lang="en-US" sz="1800">
                          <a:effectLst/>
                        </a:rPr>
                        <a:t>Discussion, Analysis, and/or Evaluation</a:t>
                      </a:r>
                      <a:endParaRPr lang="en-US" sz="1800">
                        <a:solidFill>
                          <a:srgbClr val="000000"/>
                        </a:solidFill>
                        <a:effectLst/>
                        <a:latin typeface="Calibri"/>
                        <a:ea typeface="Calibri"/>
                        <a:cs typeface="Times New Roman"/>
                      </a:endParaRPr>
                    </a:p>
                  </a:txBody>
                  <a:tcPr marL="68580" marR="68580" marT="0" marB="0"/>
                </a:tc>
                <a:tc>
                  <a:txBody>
                    <a:bodyPr/>
                    <a:lstStyle/>
                    <a:p>
                      <a:pPr marL="285750" marR="0" indent="-285750">
                        <a:lnSpc>
                          <a:spcPct val="115000"/>
                        </a:lnSpc>
                        <a:spcBef>
                          <a:spcPts val="0"/>
                        </a:spcBef>
                        <a:spcAft>
                          <a:spcPts val="0"/>
                        </a:spcAft>
                        <a:buFont typeface="Arial" panose="020B0604020202020204" pitchFamily="34" charset="0"/>
                        <a:buChar char="•"/>
                      </a:pPr>
                      <a:r>
                        <a:rPr lang="en-US" sz="1600" dirty="0">
                          <a:effectLst/>
                        </a:rPr>
                        <a:t>Interprets the significance of the results, product, or findings; explores connections to the original research question/project goal</a:t>
                      </a:r>
                      <a:r>
                        <a:rPr lang="en-US" sz="1600" dirty="0" smtClean="0">
                          <a:effectLst/>
                        </a:rPr>
                        <a:t>.</a:t>
                      </a:r>
                      <a:endParaRPr lang="en-US" sz="1600" dirty="0">
                        <a:effectLst/>
                      </a:endParaRPr>
                    </a:p>
                    <a:p>
                      <a:pPr marL="285750" marR="0" indent="-285750">
                        <a:lnSpc>
                          <a:spcPct val="115000"/>
                        </a:lnSpc>
                        <a:spcBef>
                          <a:spcPts val="0"/>
                        </a:spcBef>
                        <a:spcAft>
                          <a:spcPts val="0"/>
                        </a:spcAft>
                        <a:buFont typeface="Arial" panose="020B0604020202020204" pitchFamily="34" charset="0"/>
                        <a:buChar char="•"/>
                      </a:pPr>
                      <a:r>
                        <a:rPr lang="en-US" sz="1600" dirty="0">
                          <a:effectLst/>
                        </a:rPr>
                        <a:t>Discusses the implications and limitations of the research or creative work.</a:t>
                      </a:r>
                      <a:endParaRPr lang="en-US" sz="1600" dirty="0">
                        <a:solidFill>
                          <a:srgbClr val="000000"/>
                        </a:solidFill>
                        <a:effectLst/>
                        <a:latin typeface="Calibri"/>
                        <a:ea typeface="Calibri"/>
                        <a:cs typeface="Times New Roman"/>
                      </a:endParaRPr>
                    </a:p>
                  </a:txBody>
                  <a:tcPr marL="68580" marR="68580" marT="0" marB="0"/>
                </a:tc>
              </a:tr>
              <a:tr h="650297">
                <a:tc>
                  <a:txBody>
                    <a:bodyPr/>
                    <a:lstStyle/>
                    <a:p>
                      <a:pPr marL="0" marR="0">
                        <a:lnSpc>
                          <a:spcPct val="115000"/>
                        </a:lnSpc>
                        <a:spcBef>
                          <a:spcPts val="0"/>
                        </a:spcBef>
                        <a:spcAft>
                          <a:spcPts val="0"/>
                        </a:spcAft>
                      </a:pPr>
                      <a:r>
                        <a:rPr lang="en-US" sz="1800" dirty="0">
                          <a:effectLst/>
                        </a:rPr>
                        <a:t>Conclusions and Future Directions</a:t>
                      </a:r>
                      <a:endParaRPr lang="en-US" sz="1800" dirty="0">
                        <a:solidFill>
                          <a:srgbClr val="000000"/>
                        </a:solidFill>
                        <a:effectLst/>
                        <a:latin typeface="Calibri"/>
                        <a:ea typeface="Calibri"/>
                        <a:cs typeface="Times New Roman"/>
                      </a:endParaRPr>
                    </a:p>
                  </a:txBody>
                  <a:tcPr marL="68580" marR="68580" marT="0" marB="0"/>
                </a:tc>
                <a:tc>
                  <a:txBody>
                    <a:bodyPr/>
                    <a:lstStyle/>
                    <a:p>
                      <a:pPr marL="285750" marR="0" indent="-285750">
                        <a:lnSpc>
                          <a:spcPct val="115000"/>
                        </a:lnSpc>
                        <a:spcBef>
                          <a:spcPts val="0"/>
                        </a:spcBef>
                        <a:spcAft>
                          <a:spcPts val="0"/>
                        </a:spcAft>
                        <a:buFont typeface="Arial" panose="020B0604020202020204" pitchFamily="34" charset="0"/>
                        <a:buChar char="•"/>
                      </a:pPr>
                      <a:r>
                        <a:rPr lang="en-US" sz="1600" dirty="0">
                          <a:effectLst/>
                        </a:rPr>
                        <a:t>Reflects on the process and how this project could impact the field.</a:t>
                      </a:r>
                    </a:p>
                    <a:p>
                      <a:pPr marL="285750" marR="0" indent="-285750">
                        <a:lnSpc>
                          <a:spcPct val="115000"/>
                        </a:lnSpc>
                        <a:spcBef>
                          <a:spcPts val="0"/>
                        </a:spcBef>
                        <a:spcAft>
                          <a:spcPts val="0"/>
                        </a:spcAft>
                        <a:buFont typeface="Arial" panose="020B0604020202020204" pitchFamily="34" charset="0"/>
                        <a:buChar char="•"/>
                      </a:pPr>
                      <a:r>
                        <a:rPr lang="en-US" sz="1600" dirty="0">
                          <a:effectLst/>
                        </a:rPr>
                        <a:t> </a:t>
                      </a:r>
                      <a:r>
                        <a:rPr lang="en-US" sz="1600" dirty="0" smtClean="0">
                          <a:effectLst/>
                        </a:rPr>
                        <a:t>Discusses </a:t>
                      </a:r>
                      <a:r>
                        <a:rPr lang="en-US" sz="1600" dirty="0">
                          <a:effectLst/>
                        </a:rPr>
                        <a:t>possible next steps.</a:t>
                      </a:r>
                      <a:endParaRPr lang="en-US" sz="1600" dirty="0">
                        <a:solidFill>
                          <a:srgbClr val="000000"/>
                        </a:solidFill>
                        <a:effectLst/>
                        <a:latin typeface="Calibri"/>
                        <a:ea typeface="Calibri"/>
                        <a:cs typeface="Times New Roman"/>
                      </a:endParaRPr>
                    </a:p>
                  </a:txBody>
                  <a:tcPr marL="68580" marR="68580" marT="0" marB="0"/>
                </a:tc>
              </a:tr>
              <a:tr h="513152">
                <a:tc>
                  <a:txBody>
                    <a:bodyPr/>
                    <a:lstStyle/>
                    <a:p>
                      <a:pPr marL="0" marR="0">
                        <a:lnSpc>
                          <a:spcPct val="115000"/>
                        </a:lnSpc>
                        <a:spcBef>
                          <a:spcPts val="0"/>
                        </a:spcBef>
                        <a:spcAft>
                          <a:spcPts val="0"/>
                        </a:spcAft>
                      </a:pPr>
                      <a:r>
                        <a:rPr lang="en-US" sz="1800" dirty="0">
                          <a:effectLst/>
                        </a:rPr>
                        <a:t>Bibliography</a:t>
                      </a:r>
                      <a:endParaRPr lang="en-US" sz="1800" dirty="0">
                        <a:solidFill>
                          <a:srgbClr val="000000"/>
                        </a:solidFill>
                        <a:effectLst/>
                        <a:latin typeface="Calibri"/>
                        <a:ea typeface="Calibri"/>
                        <a:cs typeface="Times New Roman"/>
                      </a:endParaRPr>
                    </a:p>
                  </a:txBody>
                  <a:tcPr marL="68580" marR="68580" marT="0" marB="0"/>
                </a:tc>
                <a:tc>
                  <a:txBody>
                    <a:bodyPr/>
                    <a:lstStyle/>
                    <a:p>
                      <a:pPr marL="285750" marR="0" indent="-285750">
                        <a:lnSpc>
                          <a:spcPct val="115000"/>
                        </a:lnSpc>
                        <a:spcBef>
                          <a:spcPts val="0"/>
                        </a:spcBef>
                        <a:spcAft>
                          <a:spcPts val="0"/>
                        </a:spcAft>
                        <a:buFont typeface="Arial" panose="020B0604020202020204" pitchFamily="34" charset="0"/>
                        <a:buChar char="•"/>
                      </a:pPr>
                      <a:r>
                        <a:rPr lang="en-US" sz="1600" dirty="0">
                          <a:effectLst/>
                        </a:rPr>
                        <a:t> Provides a complete list of sources cited and consulted in the appropriate disciplinary style.</a:t>
                      </a:r>
                      <a:endParaRPr lang="en-US" sz="1600" dirty="0">
                        <a:solidFill>
                          <a:srgbClr val="000000"/>
                        </a:solidFill>
                        <a:effectLst/>
                        <a:latin typeface="Calibri"/>
                        <a:ea typeface="Calibri"/>
                        <a:cs typeface="Times New Roman"/>
                      </a:endParaRPr>
                    </a:p>
                  </a:txBody>
                  <a:tcPr marL="68580" marR="68580" marT="0" marB="0"/>
                </a:tc>
              </a:tr>
            </a:tbl>
          </a:graphicData>
        </a:graphic>
      </p:graphicFrame>
      <p:sp>
        <p:nvSpPr>
          <p:cNvPr id="3" name="Title 2"/>
          <p:cNvSpPr>
            <a:spLocks noGrp="1"/>
          </p:cNvSpPr>
          <p:nvPr>
            <p:ph type="title"/>
          </p:nvPr>
        </p:nvSpPr>
        <p:spPr/>
        <p:txBody>
          <a:bodyPr/>
          <a:lstStyle/>
          <a:p>
            <a:r>
              <a:rPr lang="en-US" dirty="0" smtClean="0"/>
              <a:t>Components of the AP Research Academic Paper</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629192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5"/>
          </p:nvPr>
        </p:nvSpPr>
        <p:spPr>
          <a:xfrm>
            <a:off x="426128" y="1295400"/>
            <a:ext cx="8717872" cy="5260848"/>
          </a:xfrm>
        </p:spPr>
        <p:txBody>
          <a:bodyPr>
            <a:noAutofit/>
          </a:bodyPr>
          <a:lstStyle/>
          <a:p>
            <a:r>
              <a:rPr lang="en-US" sz="2400" dirty="0"/>
              <a:t>Identifying the gap in the current field of knowledge to be addressed</a:t>
            </a:r>
          </a:p>
          <a:p>
            <a:r>
              <a:rPr lang="en-US" sz="2400" dirty="0" smtClean="0"/>
              <a:t>Asking </a:t>
            </a:r>
            <a:r>
              <a:rPr lang="en-US" sz="2400" dirty="0"/>
              <a:t>a question (that has yet to be answered</a:t>
            </a:r>
            <a:r>
              <a:rPr lang="en-US" sz="2400" dirty="0" smtClean="0"/>
              <a:t>)</a:t>
            </a:r>
          </a:p>
          <a:p>
            <a:r>
              <a:rPr lang="en-US" sz="2400" dirty="0"/>
              <a:t>Addressing personal </a:t>
            </a:r>
            <a:r>
              <a:rPr lang="en-US" sz="2400" dirty="0" smtClean="0"/>
              <a:t>assumptions, hypotheses, and/or definitions</a:t>
            </a:r>
          </a:p>
          <a:p>
            <a:r>
              <a:rPr lang="en-US" sz="2400" dirty="0"/>
              <a:t>S</a:t>
            </a:r>
            <a:r>
              <a:rPr lang="en-US" sz="2400" dirty="0" smtClean="0"/>
              <a:t>ituating </a:t>
            </a:r>
            <a:r>
              <a:rPr lang="en-US" sz="2400" dirty="0"/>
              <a:t>that question into the larger body of work on that </a:t>
            </a:r>
            <a:r>
              <a:rPr lang="en-US" sz="2400" dirty="0" smtClean="0"/>
              <a:t>topic</a:t>
            </a:r>
          </a:p>
          <a:p>
            <a:r>
              <a:rPr lang="en-US" sz="2400" dirty="0"/>
              <a:t>Explaining and providing justification for the chosen method, process, or approach for data/information collection and analyses</a:t>
            </a:r>
            <a:r>
              <a:rPr lang="en-US" sz="2400" dirty="0" smtClean="0"/>
              <a:t>.</a:t>
            </a:r>
          </a:p>
          <a:p>
            <a:r>
              <a:rPr lang="en-US" sz="2400" dirty="0" smtClean="0"/>
              <a:t>Coding</a:t>
            </a:r>
            <a:r>
              <a:rPr lang="en-US" sz="2400" dirty="0"/>
              <a:t>, categorizing, analyzing, and evaluating that data for its merit in supporting your assumptions and hypotheses pertaining to one’s question. </a:t>
            </a:r>
            <a:endParaRPr lang="en-US" sz="2400" dirty="0" smtClean="0"/>
          </a:p>
        </p:txBody>
      </p:sp>
      <p:sp>
        <p:nvSpPr>
          <p:cNvPr id="3" name="Title 2"/>
          <p:cNvSpPr>
            <a:spLocks noGrp="1"/>
          </p:cNvSpPr>
          <p:nvPr>
            <p:ph type="title"/>
          </p:nvPr>
        </p:nvSpPr>
        <p:spPr>
          <a:xfrm>
            <a:off x="398146" y="279400"/>
            <a:ext cx="7689606" cy="977983"/>
          </a:xfrm>
        </p:spPr>
        <p:txBody>
          <a:bodyPr>
            <a:normAutofit fontScale="90000"/>
          </a:bodyPr>
          <a:lstStyle/>
          <a:p>
            <a:r>
              <a:rPr lang="en-US" dirty="0" smtClean="0"/>
              <a:t>AP Research vs. AP Seminar-Differences in Processes and Product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379009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quarter" idx="45"/>
          </p:nvPr>
        </p:nvSpPr>
        <p:spPr>
          <a:xfrm>
            <a:off x="426128" y="1432560"/>
            <a:ext cx="8589856" cy="4732669"/>
          </a:xfrm>
        </p:spPr>
        <p:txBody>
          <a:bodyPr>
            <a:noAutofit/>
          </a:bodyPr>
          <a:lstStyle/>
          <a:p>
            <a:r>
              <a:rPr lang="en-US" sz="2400" dirty="0"/>
              <a:t>Making a </a:t>
            </a:r>
            <a:r>
              <a:rPr lang="en-US" sz="2400" dirty="0" smtClean="0"/>
              <a:t>conclusion, claim, or new understanding </a:t>
            </a:r>
            <a:r>
              <a:rPr lang="en-US" sz="2400" dirty="0"/>
              <a:t>that is a new piece of information or piece of the puzzle, and then finding how it connects to the larger body of knowledge. </a:t>
            </a:r>
          </a:p>
          <a:p>
            <a:r>
              <a:rPr lang="en-US" sz="2400" dirty="0" smtClean="0"/>
              <a:t>Discussing limitations, significance, implications of research</a:t>
            </a:r>
          </a:p>
          <a:p>
            <a:r>
              <a:rPr lang="en-US" sz="2400" dirty="0" smtClean="0"/>
              <a:t>Reflecting on possible next steps or secondary study</a:t>
            </a:r>
          </a:p>
          <a:p>
            <a:endParaRPr lang="en-US" sz="2400" dirty="0"/>
          </a:p>
          <a:p>
            <a:pPr marL="0" indent="0">
              <a:buNone/>
            </a:pPr>
            <a:r>
              <a:rPr lang="en-US" sz="2800" i="1" dirty="0"/>
              <a:t>This process ensures that one who engages in scholarly research is part of the academic </a:t>
            </a:r>
            <a:r>
              <a:rPr lang="en-US" sz="2800" i="1" dirty="0" smtClean="0"/>
              <a:t>conversation (even starting an academic conversation) </a:t>
            </a:r>
            <a:r>
              <a:rPr lang="en-US" sz="2800" i="1" dirty="0"/>
              <a:t>and not just repeating the parts of the conversation. </a:t>
            </a:r>
          </a:p>
          <a:p>
            <a:endParaRPr lang="en-US" sz="2400" dirty="0" smtClean="0"/>
          </a:p>
        </p:txBody>
      </p:sp>
      <p:sp>
        <p:nvSpPr>
          <p:cNvPr id="2" name="Title 1"/>
          <p:cNvSpPr>
            <a:spLocks noGrp="1"/>
          </p:cNvSpPr>
          <p:nvPr>
            <p:ph type="title"/>
          </p:nvPr>
        </p:nvSpPr>
        <p:spPr>
          <a:xfrm>
            <a:off x="428626" y="271061"/>
            <a:ext cx="7689606" cy="977983"/>
          </a:xfrm>
        </p:spPr>
        <p:txBody>
          <a:bodyPr anchor="ctr">
            <a:normAutofit fontScale="90000"/>
          </a:bodyPr>
          <a:lstStyle/>
          <a:p>
            <a:r>
              <a:rPr lang="en-US" dirty="0"/>
              <a:t>AP Research vs. AP Seminar-Differences in Processes and Product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184014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5"/>
          </p:nvPr>
        </p:nvSpPr>
        <p:spPr/>
        <p:txBody>
          <a:bodyPr>
            <a:normAutofit lnSpcReduction="10000"/>
          </a:bodyPr>
          <a:lstStyle/>
          <a:p>
            <a:r>
              <a:rPr lang="en-US" sz="2400" dirty="0" smtClean="0"/>
              <a:t>Students do not have to read thousands of scholarly, peer-reviewed articles and foundational texts to make sure that their research question has never been asked before.</a:t>
            </a:r>
          </a:p>
          <a:p>
            <a:r>
              <a:rPr lang="en-US" sz="2400" dirty="0" smtClean="0"/>
              <a:t>However, students’ research questions should be narrow enough in scope, focus, population, genre, etc. the student can reasonably rationalize that their particular question/study has not been performed before.</a:t>
            </a:r>
          </a:p>
          <a:p>
            <a:r>
              <a:rPr lang="en-US" sz="2400" dirty="0" smtClean="0"/>
              <a:t>It should be obvious from 1-3 foundational texts and 15-20 scholarly, peer-reviewed sources/articles that</a:t>
            </a:r>
            <a:r>
              <a:rPr lang="en-US" sz="2400" dirty="0"/>
              <a:t> </a:t>
            </a:r>
            <a:r>
              <a:rPr lang="en-US" sz="2400" dirty="0" smtClean="0"/>
              <a:t>the student’s inquiry will add to the body of the knowledge of the field and not simply report back what is already known.</a:t>
            </a:r>
          </a:p>
        </p:txBody>
      </p:sp>
      <p:sp>
        <p:nvSpPr>
          <p:cNvPr id="3" name="Title 2"/>
          <p:cNvSpPr>
            <a:spLocks noGrp="1"/>
          </p:cNvSpPr>
          <p:nvPr>
            <p:ph type="title"/>
          </p:nvPr>
        </p:nvSpPr>
        <p:spPr/>
        <p:txBody>
          <a:bodyPr/>
          <a:lstStyle/>
          <a:p>
            <a:r>
              <a:rPr lang="en-US" dirty="0" smtClean="0"/>
              <a:t>Identifying the Gap</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512782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48573" y="5331124"/>
            <a:ext cx="8229600" cy="1077218"/>
          </a:xfrm>
          <a:prstGeom prst="rect">
            <a:avLst/>
          </a:prstGeom>
          <a:noFill/>
        </p:spPr>
        <p:txBody>
          <a:bodyPr wrap="square" rtlCol="0">
            <a:spAutoFit/>
          </a:bodyPr>
          <a:lstStyle/>
          <a:p>
            <a:pPr algn="ctr"/>
            <a:r>
              <a:rPr lang="en-US" sz="3200" dirty="0" smtClean="0">
                <a:solidFill>
                  <a:schemeClr val="bg1"/>
                </a:solidFill>
              </a:rPr>
              <a:t>Activity 1: Bridging  AP Seminar to AP Research and Beyond</a:t>
            </a:r>
            <a:endParaRPr lang="en-US" sz="32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233151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5"/>
          </p:nvPr>
        </p:nvSpPr>
        <p:spPr/>
        <p:txBody>
          <a:bodyPr>
            <a:normAutofit/>
          </a:bodyPr>
          <a:lstStyle/>
          <a:p>
            <a:pPr lvl="0"/>
            <a:r>
              <a:rPr lang="en-US" dirty="0"/>
              <a:t>Compare the AP Seminar individual paper rubric to the AP Research academic paper rubric (See Appendices 30 and 32). </a:t>
            </a:r>
          </a:p>
          <a:p>
            <a:pPr lvl="0"/>
            <a:r>
              <a:rPr lang="en-US" dirty="0"/>
              <a:t>Identify the similarities and differences of the required components and demonstration of skills for both papers. </a:t>
            </a:r>
          </a:p>
          <a:p>
            <a:pPr lvl="0"/>
            <a:r>
              <a:rPr lang="en-US" dirty="0"/>
              <a:t>Use the bridge below to label what skills and essential knowledge (at a very high level) are needed to cross over from the end of the AP Seminar course to the end of the AP Research course. </a:t>
            </a:r>
          </a:p>
          <a:p>
            <a:pPr lvl="0"/>
            <a:r>
              <a:rPr lang="en-US" dirty="0"/>
              <a:t>Be prepared to show your bridge and report what you think the content and skills are that bridge AP Seminar to AP Research.</a:t>
            </a:r>
          </a:p>
          <a:p>
            <a:endParaRPr lang="en-US" dirty="0"/>
          </a:p>
        </p:txBody>
      </p:sp>
      <p:sp>
        <p:nvSpPr>
          <p:cNvPr id="3" name="Title 2"/>
          <p:cNvSpPr>
            <a:spLocks noGrp="1"/>
          </p:cNvSpPr>
          <p:nvPr>
            <p:ph type="title"/>
          </p:nvPr>
        </p:nvSpPr>
        <p:spPr/>
        <p:txBody>
          <a:bodyPr/>
          <a:lstStyle/>
          <a:p>
            <a:r>
              <a:rPr lang="en-US" dirty="0" smtClean="0"/>
              <a:t>Create Your Bridge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073273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1723</Words>
  <Application>Microsoft Office PowerPoint</Application>
  <PresentationFormat>On-screen Show (4:3)</PresentationFormat>
  <Paragraphs>130</Paragraphs>
  <Slides>15</Slides>
  <Notes>9</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Office Theme</vt:lpstr>
      <vt:lpstr>Slide 1</vt:lpstr>
      <vt:lpstr>Slide 2</vt:lpstr>
      <vt:lpstr>Persuasive Essay vs. Informative Essay vs. Research Paper</vt:lpstr>
      <vt:lpstr>Components of the AP Research Academic Paper</vt:lpstr>
      <vt:lpstr>AP Research vs. AP Seminar-Differences in Processes and Product</vt:lpstr>
      <vt:lpstr>AP Research vs. AP Seminar-Differences in Processes and Product</vt:lpstr>
      <vt:lpstr>Identifying the Gap</vt:lpstr>
      <vt:lpstr>Slide 8</vt:lpstr>
      <vt:lpstr>Create Your Bridge</vt:lpstr>
      <vt:lpstr>Slide 10</vt:lpstr>
      <vt:lpstr>The Body of Knowledge (what is known)</vt:lpstr>
      <vt:lpstr>Change in Knowledge of the Field about a Phenomena as Student Engages in Research</vt:lpstr>
      <vt:lpstr>Change in Knowledge of the Field about a Phenomena as Student Engages in Research</vt:lpstr>
      <vt:lpstr>Activity I Continued</vt:lpstr>
      <vt:lpstr>Questions for Reflection</vt:lpstr>
    </vt:vector>
  </TitlesOfParts>
  <Company>The College Board</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smagrogan</dc:creator>
  <cp:lastModifiedBy>Andrew Nelson</cp:lastModifiedBy>
  <cp:revision>1</cp:revision>
  <dcterms:created xsi:type="dcterms:W3CDTF">2016-08-10T03:56:02Z</dcterms:created>
  <dcterms:modified xsi:type="dcterms:W3CDTF">2016-08-10T03:57:23Z</dcterms:modified>
</cp:coreProperties>
</file>